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5" r:id="rId10"/>
    <p:sldId id="264" r:id="rId11"/>
    <p:sldId id="266" r:id="rId12"/>
    <p:sldId id="267" r:id="rId13"/>
    <p:sldId id="268" r:id="rId14"/>
    <p:sldId id="269" r:id="rId15"/>
    <p:sldId id="270" r:id="rId16"/>
    <p:sldId id="271" r:id="rId17"/>
    <p:sldId id="272" r:id="rId18"/>
    <p:sldId id="273" r:id="rId19"/>
    <p:sldId id="274" r:id="rId20"/>
    <p:sldId id="275" r:id="rId21"/>
    <p:sldId id="276" r:id="rId22"/>
    <p:sldId id="280" r:id="rId2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8000"/>
    <a:srgbClr val="FFFFCC"/>
    <a:srgbClr val="FFD10D"/>
    <a:srgbClr val="FFFFFF"/>
    <a:srgbClr val="385D8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84" y="-13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F438C038-18A2-4CF9-A0A9-720586BD2F43}" type="datetimeFigureOut">
              <a:rPr lang="ru-RU"/>
              <a:pPr>
                <a:defRPr/>
              </a:pPr>
              <a:t>19.11.2012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DAC8CB4-8CD6-409C-AD03-0A533767DF75}"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9F51938-2A56-4489-89AF-6ED7AC5F8637}" type="datetimeFigureOut">
              <a:rPr lang="ru-RU"/>
              <a:pPr>
                <a:defRPr/>
              </a:pPr>
              <a:t>19.11.2012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0BEB9A0-A27D-4479-B6D5-06E914320F34}"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2CD8441-8D10-4A15-8DF5-FDF97C80F1A8}" type="datetimeFigureOut">
              <a:rPr lang="ru-RU"/>
              <a:pPr>
                <a:defRPr/>
              </a:pPr>
              <a:t>19.11.2012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A33D11B-B510-46C8-8C51-75D42E1C12B4}"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629436C6-9C0C-4672-9E70-BC193636A95B}" type="datetimeFigureOut">
              <a:rPr lang="ru-RU"/>
              <a:pPr>
                <a:defRPr/>
              </a:pPr>
              <a:t>19.11.2012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B031DDA-60E5-43A8-99AE-E5AB734E52FD}"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112CDBB3-9850-44FA-A214-DC4841A5FE41}" type="datetimeFigureOut">
              <a:rPr lang="ru-RU"/>
              <a:pPr>
                <a:defRPr/>
              </a:pPr>
              <a:t>19.11.2012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7C0D9FB-9BC5-4731-BD0F-20CF8872B448}"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711C05AA-2BCF-4416-84E3-36B8972FFB42}" type="datetimeFigureOut">
              <a:rPr lang="ru-RU"/>
              <a:pPr>
                <a:defRPr/>
              </a:pPr>
              <a:t>19.11.2012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F4DC8AEB-2D23-48DA-AC6A-510C5DDAEF7D}"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457F793D-FEE0-4EFF-93A8-2E9D29C6C623}" type="datetimeFigureOut">
              <a:rPr lang="ru-RU"/>
              <a:pPr>
                <a:defRPr/>
              </a:pPr>
              <a:t>19.11.2012</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9D87D734-A3C4-459E-A0D1-3209E2B651F6}"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0DE59BFD-FC8F-4EC7-96AA-7CF5BB63DB61}" type="datetimeFigureOut">
              <a:rPr lang="ru-RU"/>
              <a:pPr>
                <a:defRPr/>
              </a:pPr>
              <a:t>19.11.2012</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F0243E94-0966-4FDC-A700-467FBCBC97EF}"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2F0B5A63-0DC8-4089-AF66-0FE994ACEA70}" type="datetimeFigureOut">
              <a:rPr lang="ru-RU"/>
              <a:pPr>
                <a:defRPr/>
              </a:pPr>
              <a:t>19.11.2012</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BF7D77B1-1ECF-4727-9A3B-1873853041E2}"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F72B40E2-12CD-46B1-9ADE-CFB7D927291B}" type="datetimeFigureOut">
              <a:rPr lang="ru-RU"/>
              <a:pPr>
                <a:defRPr/>
              </a:pPr>
              <a:t>19.11.2012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D5ED1DBB-A8E2-427D-A6DA-81F9457E6A51}"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C78C4564-4DCA-44AB-9817-2B23BE795B43}" type="datetimeFigureOut">
              <a:rPr lang="ru-RU"/>
              <a:pPr>
                <a:defRPr/>
              </a:pPr>
              <a:t>19.11.2012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10B41934-3334-4297-B525-0BCDBD18E80B}"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21C2DEED-A3C0-48DB-A7F9-D1BF2FB0A935}" type="datetimeFigureOut">
              <a:rPr lang="ru-RU"/>
              <a:pPr>
                <a:defRPr/>
              </a:pPr>
              <a:t>19.11.2012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0F8027A8-D84A-40BA-8354-747E52C9A47D}"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Arial" charset="0"/>
        </a:defRPr>
      </a:lvl2pPr>
      <a:lvl3pPr algn="ctr" rtl="0" fontAlgn="base">
        <a:spcBef>
          <a:spcPct val="0"/>
        </a:spcBef>
        <a:spcAft>
          <a:spcPct val="0"/>
        </a:spcAft>
        <a:defRPr sz="4400">
          <a:solidFill>
            <a:schemeClr val="tx1"/>
          </a:solidFill>
          <a:latin typeface="Arial" charset="0"/>
        </a:defRPr>
      </a:lvl3pPr>
      <a:lvl4pPr algn="ctr" rtl="0" fontAlgn="base">
        <a:spcBef>
          <a:spcPct val="0"/>
        </a:spcBef>
        <a:spcAft>
          <a:spcPct val="0"/>
        </a:spcAft>
        <a:defRPr sz="4400">
          <a:solidFill>
            <a:schemeClr val="tx1"/>
          </a:solidFill>
          <a:latin typeface="Arial" charset="0"/>
        </a:defRPr>
      </a:lvl4pPr>
      <a:lvl5pPr algn="ctr" rtl="0" fontAlgn="base">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Рисунок 3" descr="dor01.jpg"/>
          <p:cNvPicPr>
            <a:picLocks noChangeAspect="1"/>
          </p:cNvPicPr>
          <p:nvPr/>
        </p:nvPicPr>
        <p:blipFill>
          <a:blip r:embed="rId2"/>
          <a:srcRect/>
          <a:stretch>
            <a:fillRect/>
          </a:stretch>
        </p:blipFill>
        <p:spPr bwMode="auto">
          <a:xfrm>
            <a:off x="0" y="571500"/>
            <a:ext cx="9144000" cy="5715000"/>
          </a:xfrm>
          <a:prstGeom prst="rect">
            <a:avLst/>
          </a:prstGeom>
          <a:noFill/>
          <a:ln w="9525">
            <a:noFill/>
            <a:miter lim="800000"/>
            <a:headEnd/>
            <a:tailEnd/>
          </a:ln>
        </p:spPr>
      </p:pic>
      <p:sp>
        <p:nvSpPr>
          <p:cNvPr id="2" name="Заголовок 1"/>
          <p:cNvSpPr>
            <a:spLocks noGrp="1"/>
          </p:cNvSpPr>
          <p:nvPr>
            <p:ph type="ctrTitle"/>
          </p:nvPr>
        </p:nvSpPr>
        <p:spPr>
          <a:xfrm>
            <a:off x="500063" y="1285875"/>
            <a:ext cx="8458200" cy="3214688"/>
          </a:xfrm>
        </p:spPr>
        <p:txBody>
          <a:bodyPr rtlCol="0">
            <a:noAutofit/>
          </a:bodyPr>
          <a:lstStyle/>
          <a:p>
            <a:pPr fontAlgn="auto">
              <a:spcAft>
                <a:spcPts val="0"/>
              </a:spcAft>
              <a:defRPr/>
            </a:pPr>
            <a:r>
              <a:rPr lang="ru-RU" sz="8000" b="1" dirty="0" smtClean="0">
                <a:solidFill>
                  <a:srgbClr val="FF0000"/>
                </a:solidFill>
                <a:effectLst>
                  <a:outerShdw blurRad="38100" dist="38100" dir="2700000" algn="tl">
                    <a:srgbClr val="000000">
                      <a:alpha val="43137"/>
                    </a:srgbClr>
                  </a:outerShdw>
                </a:effectLst>
              </a:rPr>
              <a:t>ФИЛОСОФИЯ</a:t>
            </a:r>
            <a:br>
              <a:rPr lang="ru-RU" sz="8000" b="1" dirty="0" smtClean="0">
                <a:solidFill>
                  <a:srgbClr val="FF0000"/>
                </a:solidFill>
                <a:effectLst>
                  <a:outerShdw blurRad="38100" dist="38100" dir="2700000" algn="tl">
                    <a:srgbClr val="000000">
                      <a:alpha val="43137"/>
                    </a:srgbClr>
                  </a:outerShdw>
                </a:effectLst>
              </a:rPr>
            </a:br>
            <a:r>
              <a:rPr lang="ru-RU" sz="8000" b="1" dirty="0" smtClean="0">
                <a:solidFill>
                  <a:srgbClr val="FF0000"/>
                </a:solidFill>
                <a:effectLst>
                  <a:outerShdw blurRad="38100" dist="38100" dir="2700000" algn="tl">
                    <a:srgbClr val="000000">
                      <a:alpha val="43137"/>
                    </a:srgbClr>
                  </a:outerShdw>
                </a:effectLst>
              </a:rPr>
              <a:t>СОХРАНЕНИЯ ЖИЗНИ</a:t>
            </a:r>
            <a:endParaRPr lang="ru-RU" sz="8000" b="1"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8625" y="285750"/>
            <a:ext cx="8072438" cy="1816100"/>
          </a:xfrm>
          <a:prstGeom prst="rect">
            <a:avLst/>
          </a:prstGeom>
          <a:noFill/>
        </p:spPr>
        <p:txBody>
          <a:bodyPr>
            <a:spAutoFit/>
          </a:bodyPr>
          <a:lstStyle/>
          <a:p>
            <a:pPr algn="ctr" fontAlgn="auto">
              <a:spcBef>
                <a:spcPts val="0"/>
              </a:spcBef>
              <a:spcAft>
                <a:spcPts val="0"/>
              </a:spcAft>
              <a:defRPr/>
            </a:pPr>
            <a:r>
              <a:rPr lang="ru-RU" sz="2800" dirty="0">
                <a:solidFill>
                  <a:srgbClr val="FF0000"/>
                </a:solidFill>
                <a:effectLst>
                  <a:outerShdw blurRad="38100" dist="38100" dir="2700000" algn="tl">
                    <a:srgbClr val="000000">
                      <a:alpha val="43137"/>
                    </a:srgbClr>
                  </a:outerShdw>
                </a:effectLst>
                <a:latin typeface="+mn-lt"/>
              </a:rPr>
              <a:t>Москва  и  Московская область занимает одно из лидирующих мест в мире по числу </a:t>
            </a:r>
            <a:r>
              <a:rPr lang="ru-RU" sz="2800" b="1" dirty="0">
                <a:solidFill>
                  <a:srgbClr val="FF0000"/>
                </a:solidFill>
                <a:effectLst>
                  <a:outerShdw blurRad="38100" dist="38100" dir="2700000" algn="tl">
                    <a:srgbClr val="000000">
                      <a:alpha val="43137"/>
                    </a:srgbClr>
                  </a:outerShdw>
                </a:effectLst>
                <a:latin typeface="+mn-lt"/>
              </a:rPr>
              <a:t>ДТП</a:t>
            </a:r>
            <a:r>
              <a:rPr lang="ru-RU" sz="2800" dirty="0">
                <a:solidFill>
                  <a:srgbClr val="FF0000"/>
                </a:solidFill>
                <a:effectLst>
                  <a:outerShdw blurRad="38100" dist="38100" dir="2700000" algn="tl">
                    <a:srgbClr val="000000">
                      <a:alpha val="43137"/>
                    </a:srgbClr>
                  </a:outerShdw>
                </a:effectLst>
                <a:latin typeface="+mn-lt"/>
              </a:rPr>
              <a:t> </a:t>
            </a:r>
            <a:r>
              <a:rPr lang="ru-RU" sz="2800" b="1" dirty="0">
                <a:solidFill>
                  <a:srgbClr val="FF0000"/>
                </a:solidFill>
                <a:effectLst>
                  <a:outerShdw blurRad="38100" dist="38100" dir="2700000" algn="tl">
                    <a:srgbClr val="000000">
                      <a:alpha val="43137"/>
                    </a:srgbClr>
                  </a:outerShdw>
                </a:effectLst>
                <a:latin typeface="+mn-lt"/>
              </a:rPr>
              <a:t>с</a:t>
            </a:r>
            <a:r>
              <a:rPr lang="ru-RU" sz="2800" dirty="0">
                <a:solidFill>
                  <a:srgbClr val="FF0000"/>
                </a:solidFill>
                <a:effectLst>
                  <a:outerShdw blurRad="38100" dist="38100" dir="2700000" algn="tl">
                    <a:srgbClr val="000000">
                      <a:alpha val="43137"/>
                    </a:srgbClr>
                  </a:outerShdw>
                </a:effectLst>
                <a:latin typeface="+mn-lt"/>
              </a:rPr>
              <a:t> </a:t>
            </a:r>
            <a:r>
              <a:rPr lang="ru-RU" sz="2800" b="1" dirty="0">
                <a:solidFill>
                  <a:srgbClr val="FF0000"/>
                </a:solidFill>
                <a:effectLst>
                  <a:outerShdw blurRad="38100" dist="38100" dir="2700000" algn="tl">
                    <a:srgbClr val="000000">
                      <a:alpha val="43137"/>
                    </a:srgbClr>
                  </a:outerShdw>
                </a:effectLst>
                <a:latin typeface="+mn-lt"/>
              </a:rPr>
              <a:t>участием</a:t>
            </a:r>
            <a:r>
              <a:rPr lang="ru-RU" sz="2800" dirty="0">
                <a:solidFill>
                  <a:srgbClr val="FF0000"/>
                </a:solidFill>
                <a:effectLst>
                  <a:outerShdw blurRad="38100" dist="38100" dir="2700000" algn="tl">
                    <a:srgbClr val="000000">
                      <a:alpha val="43137"/>
                    </a:srgbClr>
                  </a:outerShdw>
                </a:effectLst>
                <a:latin typeface="+mn-lt"/>
              </a:rPr>
              <a:t> </a:t>
            </a:r>
            <a:r>
              <a:rPr lang="ru-RU" sz="2800" b="1" dirty="0">
                <a:solidFill>
                  <a:srgbClr val="FF0000"/>
                </a:solidFill>
                <a:effectLst>
                  <a:outerShdw blurRad="38100" dist="38100" dir="2700000" algn="tl">
                    <a:srgbClr val="000000">
                      <a:alpha val="43137"/>
                    </a:srgbClr>
                  </a:outerShdw>
                </a:effectLst>
                <a:latin typeface="+mn-lt"/>
              </a:rPr>
              <a:t>пешеходов, в том числе детей пешеходов. </a:t>
            </a:r>
            <a:endParaRPr lang="ru-RU" sz="2800" dirty="0">
              <a:solidFill>
                <a:srgbClr val="FF0000"/>
              </a:solidFill>
              <a:effectLst>
                <a:outerShdw blurRad="38100" dist="38100" dir="2700000" algn="tl">
                  <a:srgbClr val="000000">
                    <a:alpha val="43137"/>
                  </a:srgbClr>
                </a:outerShdw>
              </a:effectLst>
              <a:latin typeface="+mn-lt"/>
            </a:endParaRPr>
          </a:p>
        </p:txBody>
      </p:sp>
      <p:pic>
        <p:nvPicPr>
          <p:cNvPr id="5" name="Рисунок 4" descr="dtp01.jpg"/>
          <p:cNvPicPr>
            <a:picLocks noChangeAspect="1"/>
          </p:cNvPicPr>
          <p:nvPr/>
        </p:nvPicPr>
        <p:blipFill>
          <a:blip r:embed="rId2"/>
          <a:srcRect/>
          <a:stretch>
            <a:fillRect/>
          </a:stretch>
        </p:blipFill>
        <p:spPr bwMode="auto">
          <a:xfrm>
            <a:off x="2747963" y="2347913"/>
            <a:ext cx="6396037" cy="4510087"/>
          </a:xfrm>
          <a:prstGeom prst="rect">
            <a:avLst/>
          </a:prstGeom>
          <a:noFill/>
          <a:ln w="9525">
            <a:noFill/>
            <a:miter lim="800000"/>
            <a:headEnd/>
            <a:tailEnd/>
          </a:ln>
        </p:spPr>
      </p:pic>
      <p:sp>
        <p:nvSpPr>
          <p:cNvPr id="7" name="TextBox 6"/>
          <p:cNvSpPr txBox="1">
            <a:spLocks noChangeArrowheads="1"/>
          </p:cNvSpPr>
          <p:nvPr/>
        </p:nvSpPr>
        <p:spPr bwMode="auto">
          <a:xfrm>
            <a:off x="214313" y="2428875"/>
            <a:ext cx="2357437" cy="3692525"/>
          </a:xfrm>
          <a:prstGeom prst="rect">
            <a:avLst/>
          </a:prstGeom>
          <a:noFill/>
          <a:ln w="9525">
            <a:noFill/>
            <a:miter lim="800000"/>
            <a:headEnd/>
            <a:tailEnd/>
          </a:ln>
        </p:spPr>
        <p:txBody>
          <a:bodyPr>
            <a:spAutoFit/>
          </a:bodyPr>
          <a:lstStyle/>
          <a:p>
            <a:r>
              <a:rPr lang="ru-RU"/>
              <a:t>По статистике только в Москве в </a:t>
            </a:r>
            <a:r>
              <a:rPr lang="ru-RU" i="1"/>
              <a:t>2010</a:t>
            </a:r>
            <a:r>
              <a:rPr lang="ru-RU"/>
              <a:t> году произошло</a:t>
            </a:r>
            <a:r>
              <a:rPr lang="ru-RU" b="1"/>
              <a:t> 13306 </a:t>
            </a:r>
            <a:r>
              <a:rPr lang="ru-RU"/>
              <a:t>дорожно-транспортных происшествия, из которых в</a:t>
            </a:r>
            <a:r>
              <a:rPr lang="ru-RU" b="1"/>
              <a:t> 1067 </a:t>
            </a:r>
            <a:r>
              <a:rPr lang="ru-RU"/>
              <a:t>ДТП пострадали дети. 11 детей погибли, а 1109 получили ранения и травмы различной тяжести.</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 presetClass="entr" presetSubtype="2"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 presetClass="entr" presetSubtype="8"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0-#ppt_w/2"/>
                                          </p:val>
                                        </p:tav>
                                        <p:tav tm="100000">
                                          <p:val>
                                            <p:strVal val="#ppt_x"/>
                                          </p:val>
                                        </p:tav>
                                      </p:tavLst>
                                    </p:anim>
                                    <p:anim calcmode="lin" valueType="num">
                                      <p:cBhvr additive="base">
                                        <p:cTn id="19"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rtlCol="0">
            <a:normAutofit/>
          </a:bodyPr>
          <a:lstStyle/>
          <a:p>
            <a:pPr fontAlgn="auto">
              <a:spcAft>
                <a:spcPts val="0"/>
              </a:spcAft>
              <a:defRPr/>
            </a:pPr>
            <a:r>
              <a:rPr lang="ru-RU" b="1" dirty="0" smtClean="0">
                <a:solidFill>
                  <a:srgbClr val="FFFF00"/>
                </a:solidFill>
                <a:effectLst>
                  <a:outerShdw blurRad="38100" dist="38100" dir="2700000" algn="tl">
                    <a:srgbClr val="000000">
                      <a:alpha val="43137"/>
                    </a:srgbClr>
                  </a:outerShdw>
                </a:effectLst>
              </a:rPr>
              <a:t>Пострадало:</a:t>
            </a:r>
          </a:p>
        </p:txBody>
      </p:sp>
      <p:sp>
        <p:nvSpPr>
          <p:cNvPr id="5" name="Rectangle 6"/>
          <p:cNvSpPr txBox="1">
            <a:spLocks noChangeArrowheads="1"/>
          </p:cNvSpPr>
          <p:nvPr/>
        </p:nvSpPr>
        <p:spPr>
          <a:xfrm>
            <a:off x="468313" y="1628775"/>
            <a:ext cx="3225800" cy="503238"/>
          </a:xfrm>
          <a:prstGeom prst="rect">
            <a:avLst/>
          </a:prstGeom>
        </p:spPr>
        <p:txBody>
          <a:bodyPr>
            <a:normAutofit/>
          </a:bodyPr>
          <a:lstStyle/>
          <a:p>
            <a:pPr marL="342900" indent="-342900" fontAlgn="auto">
              <a:lnSpc>
                <a:spcPct val="90000"/>
              </a:lnSpc>
              <a:spcBef>
                <a:spcPct val="20000"/>
              </a:spcBef>
              <a:spcAft>
                <a:spcPts val="0"/>
              </a:spcAft>
              <a:defRPr/>
            </a:pPr>
            <a:r>
              <a:rPr lang="ru-RU" sz="2800" b="1" dirty="0">
                <a:solidFill>
                  <a:srgbClr val="FFFF00"/>
                </a:solidFill>
                <a:effectLst>
                  <a:outerShdw blurRad="38100" dist="38100" dir="2700000" algn="tl">
                    <a:srgbClr val="000000">
                      <a:alpha val="43137"/>
                    </a:srgbClr>
                  </a:outerShdw>
                </a:effectLst>
                <a:latin typeface="+mn-lt"/>
              </a:rPr>
              <a:t>   66 мальчиков</a:t>
            </a:r>
          </a:p>
        </p:txBody>
      </p:sp>
      <p:sp>
        <p:nvSpPr>
          <p:cNvPr id="6" name="Rectangle 9"/>
          <p:cNvSpPr>
            <a:spLocks noChangeArrowheads="1"/>
          </p:cNvSpPr>
          <p:nvPr/>
        </p:nvSpPr>
        <p:spPr bwMode="auto">
          <a:xfrm>
            <a:off x="5572125" y="1628775"/>
            <a:ext cx="2952750" cy="519113"/>
          </a:xfrm>
          <a:prstGeom prst="rect">
            <a:avLst/>
          </a:prstGeom>
          <a:noFill/>
          <a:ln w="9525">
            <a:noFill/>
            <a:miter lim="800000"/>
            <a:headEnd/>
            <a:tailEnd/>
          </a:ln>
        </p:spPr>
        <p:txBody>
          <a:bodyPr>
            <a:spAutoFit/>
          </a:bodyPr>
          <a:lstStyle/>
          <a:p>
            <a:pPr algn="ctr" fontAlgn="auto">
              <a:spcBef>
                <a:spcPts val="0"/>
              </a:spcBef>
              <a:spcAft>
                <a:spcPts val="0"/>
              </a:spcAft>
              <a:defRPr/>
            </a:pPr>
            <a:r>
              <a:rPr lang="ru-RU" sz="2800" b="1" dirty="0">
                <a:solidFill>
                  <a:srgbClr val="FFFF00"/>
                </a:solidFill>
                <a:effectLst>
                  <a:outerShdw blurRad="38100" dist="38100" dir="2700000" algn="tl">
                    <a:srgbClr val="000000">
                      <a:alpha val="43137"/>
                    </a:srgbClr>
                  </a:outerShdw>
                </a:effectLst>
                <a:latin typeface="Calibri" pitchFamily="34" charset="0"/>
              </a:rPr>
              <a:t>43 девочки</a:t>
            </a:r>
          </a:p>
        </p:txBody>
      </p:sp>
      <p:pic>
        <p:nvPicPr>
          <p:cNvPr id="7" name="Picture 11" descr="new4_1"/>
          <p:cNvPicPr>
            <a:picLocks noChangeAspect="1" noChangeArrowheads="1"/>
          </p:cNvPicPr>
          <p:nvPr/>
        </p:nvPicPr>
        <p:blipFill>
          <a:blip r:embed="rId2"/>
          <a:srcRect/>
          <a:stretch>
            <a:fillRect/>
          </a:stretch>
        </p:blipFill>
        <p:spPr bwMode="auto">
          <a:xfrm>
            <a:off x="323850" y="2276475"/>
            <a:ext cx="3514725" cy="4154488"/>
          </a:xfrm>
          <a:prstGeom prst="rect">
            <a:avLst/>
          </a:prstGeom>
          <a:noFill/>
          <a:ln w="9525">
            <a:noFill/>
            <a:miter lim="800000"/>
            <a:headEnd/>
            <a:tailEnd/>
          </a:ln>
        </p:spPr>
      </p:pic>
      <p:pic>
        <p:nvPicPr>
          <p:cNvPr id="8" name="Picture 12" descr="images11"/>
          <p:cNvPicPr>
            <a:picLocks noChangeAspect="1" noChangeArrowheads="1"/>
          </p:cNvPicPr>
          <p:nvPr/>
        </p:nvPicPr>
        <p:blipFill>
          <a:blip r:embed="rId3"/>
          <a:srcRect/>
          <a:stretch>
            <a:fillRect/>
          </a:stretch>
        </p:blipFill>
        <p:spPr bwMode="auto">
          <a:xfrm>
            <a:off x="5292725" y="2276475"/>
            <a:ext cx="3411538" cy="3916363"/>
          </a:xfrm>
          <a:prstGeom prst="rect">
            <a:avLst/>
          </a:prstGeom>
          <a:noFill/>
          <a:ln w="9525">
            <a:noFill/>
            <a:miter lim="800000"/>
            <a:headEnd/>
            <a:tailEnd/>
          </a:ln>
        </p:spPr>
      </p:pic>
      <p:sp>
        <p:nvSpPr>
          <p:cNvPr id="9" name="Номер слайда 6"/>
          <p:cNvSpPr>
            <a:spLocks noGrp="1"/>
          </p:cNvSpPr>
          <p:nvPr>
            <p:ph type="sldNum" sz="quarter" idx="12"/>
          </p:nvPr>
        </p:nvSpPr>
        <p:spPr/>
        <p:txBody>
          <a:bodyPr/>
          <a:lstStyle/>
          <a:p>
            <a:pPr>
              <a:defRPr/>
            </a:pPr>
            <a:fld id="{C70FA493-5F4E-49FE-BEFB-756D2956ECE5}" type="slidenum">
              <a:rPr lang="ru-RU"/>
              <a:pPr>
                <a:defRPr/>
              </a:pPr>
              <a:t>11</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par>
                          <p:cTn id="22" fill="hold">
                            <p:stCondLst>
                              <p:cond delay="1500"/>
                            </p:stCondLst>
                            <p:childTnLst>
                              <p:par>
                                <p:cTn id="23" presetID="2" presetClass="entr" presetSubtype="8"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 presetClass="entr" presetSubtype="2"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1+#ppt_w/2"/>
                                          </p:val>
                                        </p:tav>
                                        <p:tav tm="100000">
                                          <p:val>
                                            <p:strVal val="#ppt_x"/>
                                          </p:val>
                                        </p:tav>
                                      </p:tavLst>
                                    </p:anim>
                                    <p:anim calcmode="lin" valueType="num">
                                      <p:cBhvr additive="base">
                                        <p:cTn id="31"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p:txBody>
          <a:bodyPr rtlCol="0">
            <a:normAutofit fontScale="90000"/>
          </a:bodyPr>
          <a:lstStyle/>
          <a:p>
            <a:pPr fontAlgn="auto">
              <a:spcAft>
                <a:spcPts val="0"/>
              </a:spcAft>
              <a:defRPr/>
            </a:pPr>
            <a:r>
              <a:rPr lang="ru-RU" sz="4000" b="1" dirty="0" smtClean="0">
                <a:solidFill>
                  <a:srgbClr val="FFD10D"/>
                </a:solidFill>
                <a:effectLst>
                  <a:outerShdw blurRad="38100" dist="38100" dir="2700000" algn="tl">
                    <a:srgbClr val="000000">
                      <a:alpha val="43137"/>
                    </a:srgbClr>
                  </a:outerShdw>
                </a:effectLst>
              </a:rPr>
              <a:t>Находились без сопровождения взрослых:</a:t>
            </a:r>
          </a:p>
        </p:txBody>
      </p:sp>
      <p:sp>
        <p:nvSpPr>
          <p:cNvPr id="8" name="Rectangle 6"/>
          <p:cNvSpPr>
            <a:spLocks noChangeArrowheads="1"/>
          </p:cNvSpPr>
          <p:nvPr/>
        </p:nvSpPr>
        <p:spPr bwMode="auto">
          <a:xfrm>
            <a:off x="769938" y="1555750"/>
            <a:ext cx="2555875" cy="522288"/>
          </a:xfrm>
          <a:prstGeom prst="rect">
            <a:avLst/>
          </a:prstGeom>
          <a:noFill/>
          <a:ln w="9525">
            <a:noFill/>
            <a:miter lim="800000"/>
            <a:headEnd/>
            <a:tailEnd/>
          </a:ln>
        </p:spPr>
        <p:txBody>
          <a:bodyPr wrap="none">
            <a:spAutoFit/>
          </a:bodyPr>
          <a:lstStyle/>
          <a:p>
            <a:pPr algn="ctr" fontAlgn="auto">
              <a:spcBef>
                <a:spcPts val="0"/>
              </a:spcBef>
              <a:spcAft>
                <a:spcPts val="0"/>
              </a:spcAft>
              <a:defRPr/>
            </a:pPr>
            <a:r>
              <a:rPr lang="ru-RU" sz="2800" b="1" dirty="0">
                <a:solidFill>
                  <a:srgbClr val="FFFF00"/>
                </a:solidFill>
                <a:effectLst>
                  <a:outerShdw blurRad="38100" dist="38100" dir="2700000" algn="tl">
                    <a:srgbClr val="000000">
                      <a:alpha val="43137"/>
                    </a:srgbClr>
                  </a:outerShdw>
                </a:effectLst>
                <a:latin typeface="Calibri" pitchFamily="34" charset="0"/>
              </a:rPr>
              <a:t>38 </a:t>
            </a:r>
            <a:r>
              <a:rPr lang="ru-RU" sz="2800" b="1" dirty="0">
                <a:solidFill>
                  <a:srgbClr val="FFFF00"/>
                </a:solidFill>
                <a:effectLst>
                  <a:outerShdw blurRad="38100" dist="38100" dir="2700000" algn="tl">
                    <a:srgbClr val="000000">
                      <a:alpha val="43137"/>
                    </a:srgbClr>
                  </a:outerShdw>
                </a:effectLst>
                <a:latin typeface="+mn-lt"/>
              </a:rPr>
              <a:t>мальчиков</a:t>
            </a:r>
            <a:endParaRPr lang="ru-RU" sz="2800" b="1" dirty="0">
              <a:solidFill>
                <a:srgbClr val="FFFF00"/>
              </a:solidFill>
              <a:effectLst>
                <a:outerShdw blurRad="38100" dist="38100" dir="2700000" algn="tl">
                  <a:srgbClr val="000000">
                    <a:alpha val="43137"/>
                  </a:srgbClr>
                </a:outerShdw>
              </a:effectLst>
              <a:latin typeface="+mn-lt"/>
            </a:endParaRPr>
          </a:p>
        </p:txBody>
      </p:sp>
      <p:sp>
        <p:nvSpPr>
          <p:cNvPr id="9" name="Rectangle 7"/>
          <p:cNvSpPr txBox="1">
            <a:spLocks noChangeArrowheads="1"/>
          </p:cNvSpPr>
          <p:nvPr/>
        </p:nvSpPr>
        <p:spPr>
          <a:xfrm>
            <a:off x="6342063" y="1500188"/>
            <a:ext cx="2587625" cy="571500"/>
          </a:xfrm>
          <a:prstGeom prst="rect">
            <a:avLst/>
          </a:prstGeom>
        </p:spPr>
        <p:txBody>
          <a:bodyPr>
            <a:normAutofit/>
          </a:bodyPr>
          <a:lstStyle/>
          <a:p>
            <a:pPr marL="342900" indent="-342900" algn="ctr" fontAlgn="auto">
              <a:spcBef>
                <a:spcPct val="20000"/>
              </a:spcBef>
              <a:spcAft>
                <a:spcPts val="0"/>
              </a:spcAft>
              <a:defRPr/>
            </a:pPr>
            <a:r>
              <a:rPr lang="ru-RU" sz="2800" b="1" dirty="0">
                <a:solidFill>
                  <a:srgbClr val="FFFF00"/>
                </a:solidFill>
                <a:effectLst>
                  <a:outerShdw blurRad="38100" dist="38100" dir="2700000" algn="tl">
                    <a:srgbClr val="000000">
                      <a:alpha val="43137"/>
                    </a:srgbClr>
                  </a:outerShdw>
                </a:effectLst>
                <a:latin typeface="+mn-lt"/>
              </a:rPr>
              <a:t>24 девочки</a:t>
            </a:r>
          </a:p>
        </p:txBody>
      </p:sp>
      <p:pic>
        <p:nvPicPr>
          <p:cNvPr id="10" name="Picture 11" descr="906429_ya_i_anya_023"/>
          <p:cNvPicPr>
            <a:picLocks noChangeAspect="1" noChangeArrowheads="1"/>
          </p:cNvPicPr>
          <p:nvPr/>
        </p:nvPicPr>
        <p:blipFill>
          <a:blip r:embed="rId2"/>
          <a:srcRect/>
          <a:stretch>
            <a:fillRect/>
          </a:stretch>
        </p:blipFill>
        <p:spPr bwMode="auto">
          <a:xfrm>
            <a:off x="1593850" y="2143125"/>
            <a:ext cx="5956300" cy="4468813"/>
          </a:xfrm>
          <a:prstGeom prst="rect">
            <a:avLst/>
          </a:prstGeom>
          <a:noFill/>
          <a:ln w="9525">
            <a:noFill/>
            <a:miter lim="800000"/>
            <a:headEnd/>
            <a:tailEnd/>
          </a:ln>
        </p:spPr>
      </p:pic>
      <p:sp>
        <p:nvSpPr>
          <p:cNvPr id="11" name="Номер слайда 5"/>
          <p:cNvSpPr>
            <a:spLocks noGrp="1"/>
          </p:cNvSpPr>
          <p:nvPr>
            <p:ph type="sldNum" sz="quarter" idx="12"/>
          </p:nvPr>
        </p:nvSpPr>
        <p:spPr/>
        <p:txBody>
          <a:bodyPr/>
          <a:lstStyle/>
          <a:p>
            <a:pPr>
              <a:defRPr/>
            </a:pPr>
            <a:fld id="{1A15C59F-A7FA-41B5-829F-D77F30424AD8}" type="slidenum">
              <a:rPr lang="ru-RU"/>
              <a:pPr>
                <a:defRPr/>
              </a:pPr>
              <a:t>12</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par>
                          <p:cTn id="22" fill="hold">
                            <p:stCondLst>
                              <p:cond delay="1500"/>
                            </p:stCondLst>
                            <p:childTnLst>
                              <p:par>
                                <p:cTn id="23" presetID="8" presetClass="entr" presetSubtype="32"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diamond(out)">
                                      <p:cBhvr>
                                        <p:cTn id="2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b_9519.jpg"/>
          <p:cNvPicPr>
            <a:picLocks noChangeAspect="1"/>
          </p:cNvPicPr>
          <p:nvPr/>
        </p:nvPicPr>
        <p:blipFill>
          <a:blip r:embed="rId2"/>
          <a:srcRect/>
          <a:stretch>
            <a:fillRect/>
          </a:stretch>
        </p:blipFill>
        <p:spPr bwMode="auto">
          <a:xfrm>
            <a:off x="1428750" y="1928813"/>
            <a:ext cx="6286500" cy="4716462"/>
          </a:xfrm>
          <a:prstGeom prst="rect">
            <a:avLst/>
          </a:prstGeom>
          <a:noFill/>
          <a:ln w="9525">
            <a:noFill/>
            <a:miter lim="800000"/>
            <a:headEnd/>
            <a:tailEnd/>
          </a:ln>
        </p:spPr>
      </p:pic>
      <p:sp>
        <p:nvSpPr>
          <p:cNvPr id="4" name="Rectangle 2"/>
          <p:cNvSpPr>
            <a:spLocks noGrp="1" noChangeArrowheads="1"/>
          </p:cNvSpPr>
          <p:nvPr>
            <p:ph type="title"/>
          </p:nvPr>
        </p:nvSpPr>
        <p:spPr>
          <a:xfrm>
            <a:off x="428625" y="285750"/>
            <a:ext cx="8229600" cy="808038"/>
          </a:xfrm>
        </p:spPr>
        <p:txBody>
          <a:bodyPr rtlCol="0">
            <a:normAutofit fontScale="90000"/>
          </a:bodyPr>
          <a:lstStyle/>
          <a:p>
            <a:pPr fontAlgn="auto">
              <a:spcAft>
                <a:spcPts val="0"/>
              </a:spcAft>
              <a:defRPr/>
            </a:pPr>
            <a:r>
              <a:rPr lang="ru-RU" sz="4000" b="1" dirty="0" smtClean="0">
                <a:solidFill>
                  <a:srgbClr val="7030A0"/>
                </a:solidFill>
                <a:effectLst>
                  <a:outerShdw blurRad="38100" dist="38100" dir="2700000" algn="tl">
                    <a:srgbClr val="000000">
                      <a:alpha val="43137"/>
                    </a:srgbClr>
                  </a:outerShdw>
                </a:effectLst>
              </a:rPr>
              <a:t>По собственной неосторожности</a:t>
            </a:r>
            <a:r>
              <a:rPr lang="ru-RU" sz="4000" b="1" dirty="0" smtClean="0">
                <a:solidFill>
                  <a:srgbClr val="7030A0"/>
                </a:solidFill>
              </a:rPr>
              <a:t>:</a:t>
            </a:r>
          </a:p>
        </p:txBody>
      </p:sp>
      <p:sp>
        <p:nvSpPr>
          <p:cNvPr id="5" name="TextBox 4"/>
          <p:cNvSpPr txBox="1"/>
          <p:nvPr/>
        </p:nvSpPr>
        <p:spPr>
          <a:xfrm>
            <a:off x="642938" y="1143000"/>
            <a:ext cx="2643187" cy="523875"/>
          </a:xfrm>
          <a:prstGeom prst="rect">
            <a:avLst/>
          </a:prstGeom>
          <a:noFill/>
        </p:spPr>
        <p:txBody>
          <a:bodyPr>
            <a:spAutoFit/>
          </a:bodyPr>
          <a:lstStyle/>
          <a:p>
            <a:pPr algn="ctr" fontAlgn="auto">
              <a:spcBef>
                <a:spcPts val="0"/>
              </a:spcBef>
              <a:spcAft>
                <a:spcPts val="0"/>
              </a:spcAft>
              <a:defRPr/>
            </a:pPr>
            <a:r>
              <a:rPr lang="ru-RU" sz="2800" b="1" dirty="0">
                <a:solidFill>
                  <a:srgbClr val="FF0000"/>
                </a:solidFill>
                <a:effectLst>
                  <a:outerShdw blurRad="38100" dist="38100" dir="2700000" algn="tl">
                    <a:srgbClr val="000000">
                      <a:alpha val="43137"/>
                    </a:srgbClr>
                  </a:outerShdw>
                </a:effectLst>
                <a:latin typeface="+mn-lt"/>
              </a:rPr>
              <a:t>28 мальчиков</a:t>
            </a:r>
            <a:endParaRPr lang="ru-RU" sz="2800" dirty="0">
              <a:solidFill>
                <a:srgbClr val="FF0000"/>
              </a:solidFill>
              <a:effectLst>
                <a:outerShdw blurRad="38100" dist="38100" dir="2700000" algn="tl">
                  <a:srgbClr val="000000">
                    <a:alpha val="43137"/>
                  </a:srgbClr>
                </a:outerShdw>
              </a:effectLst>
              <a:latin typeface="+mn-lt"/>
            </a:endParaRPr>
          </a:p>
        </p:txBody>
      </p:sp>
      <p:sp>
        <p:nvSpPr>
          <p:cNvPr id="6" name="TextBox 5"/>
          <p:cNvSpPr txBox="1"/>
          <p:nvPr/>
        </p:nvSpPr>
        <p:spPr>
          <a:xfrm>
            <a:off x="6357938" y="1214438"/>
            <a:ext cx="2128837" cy="523875"/>
          </a:xfrm>
          <a:prstGeom prst="rect">
            <a:avLst/>
          </a:prstGeom>
          <a:noFill/>
        </p:spPr>
        <p:txBody>
          <a:bodyPr wrap="none">
            <a:spAutoFit/>
          </a:bodyPr>
          <a:lstStyle/>
          <a:p>
            <a:pPr fontAlgn="auto">
              <a:spcBef>
                <a:spcPts val="0"/>
              </a:spcBef>
              <a:spcAft>
                <a:spcPts val="0"/>
              </a:spcAft>
              <a:defRPr/>
            </a:pPr>
            <a:r>
              <a:rPr lang="ru-RU" sz="2800" b="1" dirty="0">
                <a:solidFill>
                  <a:srgbClr val="FF0000"/>
                </a:solidFill>
                <a:effectLst>
                  <a:outerShdw blurRad="38100" dist="38100" dir="2700000" algn="tl">
                    <a:srgbClr val="000000">
                      <a:alpha val="43137"/>
                    </a:srgbClr>
                  </a:outerShdw>
                </a:effectLst>
                <a:latin typeface="+mn-lt"/>
              </a:rPr>
              <a:t>15 девочек</a:t>
            </a:r>
            <a:endParaRPr lang="ru-RU" sz="2800" dirty="0">
              <a:solidFill>
                <a:srgbClr val="FF0000"/>
              </a:solidFill>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par>
                          <p:cTn id="22" fill="hold">
                            <p:stCondLst>
                              <p:cond delay="1500"/>
                            </p:stCondLst>
                            <p:childTnLst>
                              <p:par>
                                <p:cTn id="23" presetID="8" presetClass="entr" presetSubtype="32"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diamond(out)">
                                      <p:cBhvr>
                                        <p:cTn id="2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28625" y="142875"/>
            <a:ext cx="8229600" cy="1143000"/>
          </a:xfrm>
        </p:spPr>
        <p:txBody>
          <a:bodyPr rtlCol="0">
            <a:normAutofit fontScale="90000"/>
          </a:bodyPr>
          <a:lstStyle/>
          <a:p>
            <a:pPr fontAlgn="auto">
              <a:spcAft>
                <a:spcPts val="0"/>
              </a:spcAft>
              <a:defRPr/>
            </a:pPr>
            <a:r>
              <a:rPr lang="ru-RU" sz="4000" b="1" dirty="0" smtClean="0">
                <a:solidFill>
                  <a:srgbClr val="FF0000"/>
                </a:solidFill>
              </a:rPr>
              <a:t>Находились в сопровождении взрослых:</a:t>
            </a:r>
          </a:p>
        </p:txBody>
      </p:sp>
      <p:sp>
        <p:nvSpPr>
          <p:cNvPr id="5" name="Rectangle 3"/>
          <p:cNvSpPr txBox="1">
            <a:spLocks noChangeArrowheads="1"/>
          </p:cNvSpPr>
          <p:nvPr/>
        </p:nvSpPr>
        <p:spPr bwMode="auto">
          <a:xfrm>
            <a:off x="6153150" y="1500188"/>
            <a:ext cx="2490788" cy="533400"/>
          </a:xfrm>
          <a:prstGeom prst="rect">
            <a:avLst/>
          </a:prstGeom>
          <a:noFill/>
          <a:ln w="9525">
            <a:noFill/>
            <a:miter lim="800000"/>
            <a:headEnd/>
            <a:tailEnd/>
          </a:ln>
        </p:spPr>
        <p:txBody>
          <a:bodyPr/>
          <a:lstStyle/>
          <a:p>
            <a:pPr marL="342900" indent="-342900" algn="ctr">
              <a:spcBef>
                <a:spcPct val="20000"/>
              </a:spcBef>
            </a:pPr>
            <a:r>
              <a:rPr lang="ru-RU" sz="2800" b="1">
                <a:solidFill>
                  <a:srgbClr val="7030A0"/>
                </a:solidFill>
              </a:rPr>
              <a:t>9 девочек</a:t>
            </a:r>
          </a:p>
        </p:txBody>
      </p:sp>
      <p:pic>
        <p:nvPicPr>
          <p:cNvPr id="7" name="Picture 10" descr="дети переходят улицу"/>
          <p:cNvPicPr>
            <a:picLocks noGrp="1" noChangeAspect="1" noChangeArrowheads="1"/>
          </p:cNvPicPr>
          <p:nvPr>
            <p:ph sz="half" idx="4294967295"/>
          </p:nvPr>
        </p:nvPicPr>
        <p:blipFill>
          <a:blip r:embed="rId2"/>
          <a:srcRect/>
          <a:stretch>
            <a:fillRect/>
          </a:stretch>
        </p:blipFill>
        <p:spPr>
          <a:xfrm>
            <a:off x="511175" y="2214563"/>
            <a:ext cx="8121650" cy="4364037"/>
          </a:xfrm>
        </p:spPr>
      </p:pic>
      <p:sp>
        <p:nvSpPr>
          <p:cNvPr id="8" name="Номер слайда 5"/>
          <p:cNvSpPr>
            <a:spLocks noGrp="1"/>
          </p:cNvSpPr>
          <p:nvPr>
            <p:ph type="sldNum" sz="quarter" idx="12"/>
          </p:nvPr>
        </p:nvSpPr>
        <p:spPr/>
        <p:txBody>
          <a:bodyPr/>
          <a:lstStyle/>
          <a:p>
            <a:pPr>
              <a:defRPr/>
            </a:pPr>
            <a:fld id="{06F61636-1E0C-41FE-8762-2CD81A1A1D17}" type="slidenum">
              <a:rPr lang="ru-RU"/>
              <a:pPr>
                <a:defRPr/>
              </a:pPr>
              <a:t>14</a:t>
            </a:fld>
            <a:endParaRPr lang="ru-RU"/>
          </a:p>
        </p:txBody>
      </p:sp>
      <p:sp>
        <p:nvSpPr>
          <p:cNvPr id="9" name="TextBox 8"/>
          <p:cNvSpPr txBox="1">
            <a:spLocks noChangeArrowheads="1"/>
          </p:cNvSpPr>
          <p:nvPr/>
        </p:nvSpPr>
        <p:spPr bwMode="auto">
          <a:xfrm>
            <a:off x="642938" y="1500188"/>
            <a:ext cx="2786062" cy="800100"/>
          </a:xfrm>
          <a:prstGeom prst="rect">
            <a:avLst/>
          </a:prstGeom>
          <a:noFill/>
          <a:ln w="9525">
            <a:noFill/>
            <a:miter lim="800000"/>
            <a:headEnd/>
            <a:tailEnd/>
          </a:ln>
        </p:spPr>
        <p:txBody>
          <a:bodyPr>
            <a:spAutoFit/>
          </a:bodyPr>
          <a:lstStyle/>
          <a:p>
            <a:pPr marL="0" lvl="2" algn="ctr"/>
            <a:r>
              <a:rPr lang="ru-RU" sz="2800" b="1">
                <a:solidFill>
                  <a:srgbClr val="7030A0"/>
                </a:solidFill>
              </a:rPr>
              <a:t>7 мальчиков</a:t>
            </a:r>
          </a:p>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par>
                          <p:cTn id="22" fill="hold">
                            <p:stCondLst>
                              <p:cond delay="1500"/>
                            </p:stCondLst>
                            <p:childTnLst>
                              <p:par>
                                <p:cTn id="23" presetID="8" presetClass="entr" presetSubtype="32"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diamond(out)">
                                      <p:cBhvr>
                                        <p:cTn id="2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a:spLocks noChangeArrowheads="1"/>
          </p:cNvSpPr>
          <p:nvPr/>
        </p:nvSpPr>
        <p:spPr bwMode="auto">
          <a:xfrm>
            <a:off x="428625" y="357188"/>
            <a:ext cx="8072438" cy="5694362"/>
          </a:xfrm>
          <a:prstGeom prst="rect">
            <a:avLst/>
          </a:prstGeom>
          <a:noFill/>
          <a:ln w="9525">
            <a:noFill/>
            <a:miter lim="800000"/>
            <a:headEnd/>
            <a:tailEnd/>
          </a:ln>
        </p:spPr>
        <p:txBody>
          <a:bodyPr>
            <a:spAutoFit/>
          </a:bodyPr>
          <a:lstStyle/>
          <a:p>
            <a:pPr algn="just"/>
            <a:r>
              <a:rPr lang="ru-RU" sz="2800" b="1">
                <a:solidFill>
                  <a:srgbClr val="0070C0"/>
                </a:solidFill>
              </a:rPr>
              <a:t>Уважаемые родители! </a:t>
            </a:r>
            <a:r>
              <a:rPr lang="ru-RU" sz="2800">
                <a:solidFill>
                  <a:srgbClr val="0070C0"/>
                </a:solidFill>
              </a:rPr>
              <a:t>Только зная Правила дорожного движения и хорошо ориентируясь в сложных  ситуациях на улице, ваши дети будут находиться в меньшей опасности, и вы, в первую очередь,  должны помочь им в этом. Как в сложной обстановке на дороге должен поступить водитель, а как пешеход? Увы,</a:t>
            </a:r>
            <a:r>
              <a:rPr lang="en-US" sz="2800">
                <a:solidFill>
                  <a:srgbClr val="0070C0"/>
                </a:solidFill>
              </a:rPr>
              <a:t> </a:t>
            </a:r>
            <a:r>
              <a:rPr lang="ru-RU" sz="2800">
                <a:solidFill>
                  <a:srgbClr val="0070C0"/>
                </a:solidFill>
              </a:rPr>
              <a:t>чаще всего в семье обращаются к этой теме только тогда, когда уже свершился факт дорожно-транспортного происшествия. Так давайте же сделаем все возможное, чтобы не допустить трагедии.</a:t>
            </a:r>
          </a:p>
          <a:p>
            <a:pPr algn="just"/>
            <a:endParaRPr lang="ru-RU" sz="280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07.jpg"/>
          <p:cNvPicPr>
            <a:picLocks noChangeAspect="1"/>
          </p:cNvPicPr>
          <p:nvPr/>
        </p:nvPicPr>
        <p:blipFill>
          <a:blip r:embed="rId2"/>
          <a:srcRect/>
          <a:stretch>
            <a:fillRect/>
          </a:stretch>
        </p:blipFill>
        <p:spPr bwMode="auto">
          <a:xfrm>
            <a:off x="914400" y="1143000"/>
            <a:ext cx="7315200" cy="5181600"/>
          </a:xfrm>
          <a:prstGeom prst="rect">
            <a:avLst/>
          </a:prstGeom>
          <a:noFill/>
          <a:ln w="9525">
            <a:noFill/>
            <a:miter lim="800000"/>
            <a:headEnd/>
            <a:tailEnd/>
          </a:ln>
        </p:spPr>
      </p:pic>
      <p:sp>
        <p:nvSpPr>
          <p:cNvPr id="5" name="TextBox 4"/>
          <p:cNvSpPr txBox="1">
            <a:spLocks noChangeArrowheads="1"/>
          </p:cNvSpPr>
          <p:nvPr/>
        </p:nvSpPr>
        <p:spPr bwMode="auto">
          <a:xfrm>
            <a:off x="1249363" y="214313"/>
            <a:ext cx="6645275" cy="646112"/>
          </a:xfrm>
          <a:prstGeom prst="rect">
            <a:avLst/>
          </a:prstGeom>
          <a:noFill/>
          <a:ln w="9525">
            <a:noFill/>
            <a:miter lim="800000"/>
            <a:headEnd/>
            <a:tailEnd/>
          </a:ln>
        </p:spPr>
        <p:txBody>
          <a:bodyPr>
            <a:spAutoFit/>
          </a:bodyPr>
          <a:lstStyle/>
          <a:p>
            <a:pPr algn="ctr"/>
            <a:r>
              <a:rPr lang="ru-RU" sz="3600" b="1">
                <a:solidFill>
                  <a:srgbClr val="0070C0"/>
                </a:solidFill>
              </a:rPr>
              <a:t>ПРАВИЛА ПЕШЕХОДА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15"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249363" y="214313"/>
            <a:ext cx="6645275" cy="646112"/>
          </a:xfrm>
          <a:prstGeom prst="rect">
            <a:avLst/>
          </a:prstGeom>
          <a:noFill/>
          <a:ln w="9525">
            <a:noFill/>
            <a:miter lim="800000"/>
            <a:headEnd/>
            <a:tailEnd/>
          </a:ln>
        </p:spPr>
        <p:txBody>
          <a:bodyPr>
            <a:spAutoFit/>
          </a:bodyPr>
          <a:lstStyle/>
          <a:p>
            <a:pPr algn="ctr"/>
            <a:r>
              <a:rPr lang="ru-RU" sz="3600" b="1">
                <a:solidFill>
                  <a:srgbClr val="0070C0"/>
                </a:solidFill>
              </a:rPr>
              <a:t>ПРАВИЛА ПЕШЕХОДА</a:t>
            </a:r>
          </a:p>
        </p:txBody>
      </p:sp>
      <p:pic>
        <p:nvPicPr>
          <p:cNvPr id="3" name="Рисунок 2" descr="С-01.jpg"/>
          <p:cNvPicPr>
            <a:picLocks noChangeAspect="1"/>
          </p:cNvPicPr>
          <p:nvPr/>
        </p:nvPicPr>
        <p:blipFill>
          <a:blip r:embed="rId2"/>
          <a:srcRect/>
          <a:stretch>
            <a:fillRect/>
          </a:stretch>
        </p:blipFill>
        <p:spPr bwMode="auto">
          <a:xfrm>
            <a:off x="914400" y="1104900"/>
            <a:ext cx="7315200" cy="5181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5"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249363" y="214313"/>
            <a:ext cx="6645275" cy="646112"/>
          </a:xfrm>
          <a:prstGeom prst="rect">
            <a:avLst/>
          </a:prstGeom>
          <a:noFill/>
          <a:ln w="9525">
            <a:noFill/>
            <a:miter lim="800000"/>
            <a:headEnd/>
            <a:tailEnd/>
          </a:ln>
        </p:spPr>
        <p:txBody>
          <a:bodyPr>
            <a:spAutoFit/>
          </a:bodyPr>
          <a:lstStyle/>
          <a:p>
            <a:pPr algn="ctr"/>
            <a:r>
              <a:rPr lang="ru-RU" sz="3600" b="1">
                <a:solidFill>
                  <a:srgbClr val="0070C0"/>
                </a:solidFill>
              </a:rPr>
              <a:t>ПРАВИЛА ПЕШЕХОДА</a:t>
            </a:r>
          </a:p>
        </p:txBody>
      </p:sp>
      <p:pic>
        <p:nvPicPr>
          <p:cNvPr id="3" name="Рисунок 2" descr="С-06.jpg"/>
          <p:cNvPicPr>
            <a:picLocks noChangeAspect="1"/>
          </p:cNvPicPr>
          <p:nvPr/>
        </p:nvPicPr>
        <p:blipFill>
          <a:blip r:embed="rId2"/>
          <a:srcRect/>
          <a:stretch>
            <a:fillRect/>
          </a:stretch>
        </p:blipFill>
        <p:spPr bwMode="auto">
          <a:xfrm>
            <a:off x="914400" y="1182688"/>
            <a:ext cx="7315200" cy="5175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5"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249363" y="214313"/>
            <a:ext cx="6645275" cy="646112"/>
          </a:xfrm>
          <a:prstGeom prst="rect">
            <a:avLst/>
          </a:prstGeom>
          <a:noFill/>
          <a:ln w="9525">
            <a:noFill/>
            <a:miter lim="800000"/>
            <a:headEnd/>
            <a:tailEnd/>
          </a:ln>
        </p:spPr>
        <p:txBody>
          <a:bodyPr>
            <a:spAutoFit/>
          </a:bodyPr>
          <a:lstStyle/>
          <a:p>
            <a:pPr algn="ctr"/>
            <a:r>
              <a:rPr lang="ru-RU" sz="3600" b="1">
                <a:solidFill>
                  <a:srgbClr val="0070C0"/>
                </a:solidFill>
              </a:rPr>
              <a:t>ПРАВИЛА ПЕШЕХОДА</a:t>
            </a:r>
          </a:p>
        </p:txBody>
      </p:sp>
      <p:pic>
        <p:nvPicPr>
          <p:cNvPr id="3" name="Рисунок 2" descr="С-02.jpg"/>
          <p:cNvPicPr>
            <a:picLocks noChangeAspect="1"/>
          </p:cNvPicPr>
          <p:nvPr/>
        </p:nvPicPr>
        <p:blipFill>
          <a:blip r:embed="rId2"/>
          <a:srcRect/>
          <a:stretch>
            <a:fillRect/>
          </a:stretch>
        </p:blipFill>
        <p:spPr bwMode="auto">
          <a:xfrm>
            <a:off x="914400" y="1189038"/>
            <a:ext cx="7315200" cy="51689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5"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idx="1"/>
          </p:nvPr>
        </p:nvSpPr>
        <p:spPr>
          <a:xfrm>
            <a:off x="500063" y="1428750"/>
            <a:ext cx="8229600" cy="4525963"/>
          </a:xfrm>
        </p:spPr>
        <p:txBody>
          <a:bodyPr/>
          <a:lstStyle/>
          <a:p>
            <a:pPr algn="ctr">
              <a:buFont typeface="Arial" charset="0"/>
              <a:buNone/>
            </a:pPr>
            <a:r>
              <a:rPr lang="ru-RU" sz="4800" b="1" smtClean="0">
                <a:solidFill>
                  <a:srgbClr val="002060"/>
                </a:solidFill>
              </a:rPr>
              <a:t>Дорога…Жизнь… Как похожи два эти понятия! Дорога жизни. Жизненный путь. Как близки они друг другу!</a:t>
            </a:r>
          </a:p>
          <a:p>
            <a:pPr>
              <a:buFont typeface="Arial" charset="0"/>
              <a:buNone/>
            </a:pPr>
            <a:endParaRPr lang="ru-RU" smtClean="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249363" y="214313"/>
            <a:ext cx="6645275" cy="646112"/>
          </a:xfrm>
          <a:prstGeom prst="rect">
            <a:avLst/>
          </a:prstGeom>
          <a:noFill/>
          <a:ln w="9525">
            <a:noFill/>
            <a:miter lim="800000"/>
            <a:headEnd/>
            <a:tailEnd/>
          </a:ln>
        </p:spPr>
        <p:txBody>
          <a:bodyPr>
            <a:spAutoFit/>
          </a:bodyPr>
          <a:lstStyle/>
          <a:p>
            <a:pPr algn="ctr"/>
            <a:r>
              <a:rPr lang="ru-RU" sz="3600" b="1">
                <a:solidFill>
                  <a:srgbClr val="0070C0"/>
                </a:solidFill>
              </a:rPr>
              <a:t>ПРАВИЛА ПЕШЕХОДА</a:t>
            </a:r>
          </a:p>
        </p:txBody>
      </p:sp>
      <p:pic>
        <p:nvPicPr>
          <p:cNvPr id="3" name="Рисунок 2" descr="С-10.jpg"/>
          <p:cNvPicPr>
            <a:picLocks noChangeAspect="1"/>
          </p:cNvPicPr>
          <p:nvPr/>
        </p:nvPicPr>
        <p:blipFill>
          <a:blip r:embed="rId2"/>
          <a:srcRect/>
          <a:stretch>
            <a:fillRect/>
          </a:stretch>
        </p:blipFill>
        <p:spPr bwMode="auto">
          <a:xfrm>
            <a:off x="914400" y="1176338"/>
            <a:ext cx="7315200" cy="5181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5"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a:spLocks noChangeArrowheads="1"/>
          </p:cNvSpPr>
          <p:nvPr/>
        </p:nvSpPr>
        <p:spPr bwMode="auto">
          <a:xfrm>
            <a:off x="5072063" y="411163"/>
            <a:ext cx="3714750" cy="6232525"/>
          </a:xfrm>
          <a:prstGeom prst="rect">
            <a:avLst/>
          </a:prstGeom>
          <a:noFill/>
          <a:ln w="9525">
            <a:noFill/>
            <a:miter lim="800000"/>
            <a:headEnd/>
            <a:tailEnd/>
          </a:ln>
        </p:spPr>
        <p:txBody>
          <a:bodyPr>
            <a:spAutoFit/>
          </a:bodyPr>
          <a:lstStyle/>
          <a:p>
            <a:r>
              <a:rPr lang="ru-RU" sz="2100"/>
              <a:t>Очень хочется, чтобы вы прониклись сознанием того, что накормить, одеть малыша, нацелить его на хорошие оценки так же необходимо, как научить ребёнка безопасному поведению на дороге. Чтобы за всеми этими заботами не забылось, не потерялось главное – дорога: дорога в школу, дорога домой. Важно, чтобы она привела к цели, не оборвалась в начале или на полпути.</a:t>
            </a:r>
          </a:p>
          <a:p>
            <a:r>
              <a:rPr lang="ru-RU" sz="2100"/>
              <a:t>Какой она будет для ребенка, зависит от нас с вами, взрослых.</a:t>
            </a:r>
          </a:p>
        </p:txBody>
      </p:sp>
      <p:pic>
        <p:nvPicPr>
          <p:cNvPr id="3" name="Рисунок 2" descr="Obl_Vash_rebenok.jpg"/>
          <p:cNvPicPr>
            <a:picLocks noChangeAspect="1"/>
          </p:cNvPicPr>
          <p:nvPr/>
        </p:nvPicPr>
        <p:blipFill>
          <a:blip r:embed="rId2"/>
          <a:srcRect/>
          <a:stretch>
            <a:fillRect/>
          </a:stretch>
        </p:blipFill>
        <p:spPr bwMode="auto">
          <a:xfrm>
            <a:off x="428625" y="482600"/>
            <a:ext cx="4143375" cy="60182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mal vel.jpg"/>
          <p:cNvPicPr>
            <a:picLocks noChangeAspect="1"/>
          </p:cNvPicPr>
          <p:nvPr/>
        </p:nvPicPr>
        <p:blipFill>
          <a:blip r:embed="rId2"/>
          <a:srcRect/>
          <a:stretch>
            <a:fillRect/>
          </a:stretch>
        </p:blipFill>
        <p:spPr bwMode="auto">
          <a:xfrm>
            <a:off x="2000250" y="214313"/>
            <a:ext cx="3286125" cy="6376987"/>
          </a:xfrm>
          <a:prstGeom prst="rect">
            <a:avLst/>
          </a:prstGeom>
          <a:noFill/>
          <a:ln w="9525">
            <a:noFill/>
            <a:miter lim="800000"/>
            <a:headEnd/>
            <a:tailEnd/>
          </a:ln>
        </p:spPr>
      </p:pic>
      <p:sp>
        <p:nvSpPr>
          <p:cNvPr id="3" name="TextBox 2"/>
          <p:cNvSpPr txBox="1"/>
          <p:nvPr/>
        </p:nvSpPr>
        <p:spPr>
          <a:xfrm>
            <a:off x="5929313" y="642938"/>
            <a:ext cx="3154362" cy="1200150"/>
          </a:xfrm>
          <a:prstGeom prst="rect">
            <a:avLst/>
          </a:prstGeom>
          <a:noFill/>
        </p:spPr>
        <p:txBody>
          <a:bodyPr wrap="none">
            <a:spAutoFit/>
          </a:bodyPr>
          <a:lstStyle/>
          <a:p>
            <a:pPr algn="ctr" fontAlgn="auto">
              <a:spcBef>
                <a:spcPts val="0"/>
              </a:spcBef>
              <a:spcAft>
                <a:spcPts val="0"/>
              </a:spcAft>
              <a:defRPr/>
            </a:pPr>
            <a:r>
              <a:rPr lang="ru-RU" sz="2400" b="1" dirty="0">
                <a:solidFill>
                  <a:srgbClr val="002060"/>
                </a:solidFill>
                <a:effectLst>
                  <a:outerShdw blurRad="38100" dist="38100" dir="2700000" algn="tl">
                    <a:srgbClr val="000000">
                      <a:alpha val="43137"/>
                    </a:srgbClr>
                  </a:outerShdw>
                </a:effectLst>
                <a:latin typeface="+mn-lt"/>
              </a:rPr>
              <a:t>СОХРАНИМ ЖИЗНЬ</a:t>
            </a:r>
          </a:p>
          <a:p>
            <a:pPr algn="ctr" fontAlgn="auto">
              <a:spcBef>
                <a:spcPts val="0"/>
              </a:spcBef>
              <a:spcAft>
                <a:spcPts val="0"/>
              </a:spcAft>
              <a:defRPr/>
            </a:pPr>
            <a:r>
              <a:rPr lang="ru-RU" sz="2400" b="1" dirty="0">
                <a:solidFill>
                  <a:srgbClr val="002060"/>
                </a:solidFill>
                <a:effectLst>
                  <a:outerShdw blurRad="38100" dist="38100" dir="2700000" algn="tl">
                    <a:srgbClr val="000000">
                      <a:alpha val="43137"/>
                    </a:srgbClr>
                  </a:outerShdw>
                </a:effectLst>
                <a:latin typeface="+mn-lt"/>
              </a:rPr>
              <a:t>И ЗДОРОВЬЕ </a:t>
            </a:r>
          </a:p>
          <a:p>
            <a:pPr algn="ctr" fontAlgn="auto">
              <a:spcBef>
                <a:spcPts val="0"/>
              </a:spcBef>
              <a:spcAft>
                <a:spcPts val="0"/>
              </a:spcAft>
              <a:defRPr/>
            </a:pPr>
            <a:r>
              <a:rPr lang="ru-RU" sz="2400" b="1" dirty="0">
                <a:solidFill>
                  <a:srgbClr val="002060"/>
                </a:solidFill>
                <a:effectLst>
                  <a:outerShdw blurRad="38100" dist="38100" dir="2700000" algn="tl">
                    <a:srgbClr val="000000">
                      <a:alpha val="43137"/>
                    </a:srgbClr>
                  </a:outerShdw>
                </a:effectLst>
                <a:latin typeface="+mn-lt"/>
              </a:rPr>
              <a:t>НАШИХ ДЕТЕЙ</a:t>
            </a:r>
            <a:endParaRPr lang="ru-RU" sz="2400" b="1" dirty="0">
              <a:solidFill>
                <a:srgbClr val="002060"/>
              </a:solidFill>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21" presetClass="entr" presetSubtype="4"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4)">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Рисунок 3" descr="dor02.jpg"/>
          <p:cNvPicPr>
            <a:picLocks noChangeAspect="1"/>
          </p:cNvPicPr>
          <p:nvPr/>
        </p:nvPicPr>
        <p:blipFill>
          <a:blip r:embed="rId2"/>
          <a:srcRect/>
          <a:stretch>
            <a:fillRect/>
          </a:stretch>
        </p:blipFill>
        <p:spPr bwMode="auto">
          <a:xfrm>
            <a:off x="0" y="-214313"/>
            <a:ext cx="9144000" cy="7072313"/>
          </a:xfrm>
          <a:prstGeom prst="rect">
            <a:avLst/>
          </a:prstGeom>
          <a:noFill/>
          <a:ln w="9525">
            <a:noFill/>
            <a:miter lim="800000"/>
            <a:headEnd/>
            <a:tailEnd/>
          </a:ln>
        </p:spPr>
      </p:pic>
      <p:sp>
        <p:nvSpPr>
          <p:cNvPr id="14337" name="Rectangle 1"/>
          <p:cNvSpPr>
            <a:spLocks noChangeArrowheads="1"/>
          </p:cNvSpPr>
          <p:nvPr/>
        </p:nvSpPr>
        <p:spPr bwMode="auto">
          <a:xfrm>
            <a:off x="500063" y="428625"/>
            <a:ext cx="8286750" cy="6186488"/>
          </a:xfrm>
          <a:prstGeom prst="rect">
            <a:avLst/>
          </a:prstGeom>
          <a:noFill/>
          <a:ln w="9525">
            <a:noFill/>
            <a:miter lim="800000"/>
            <a:headEnd/>
            <a:tailEnd/>
          </a:ln>
          <a:effectLst/>
        </p:spPr>
        <p:txBody>
          <a:bodyPr anchor="ctr">
            <a:spAutoFit/>
          </a:bodyPr>
          <a:lstStyle/>
          <a:p>
            <a:pPr algn="ctr"/>
            <a:r>
              <a:rPr lang="ru-RU" sz="4400">
                <a:solidFill>
                  <a:srgbClr val="FFC000"/>
                </a:solidFill>
                <a:effectLst>
                  <a:outerShdw blurRad="38100" dist="38100" dir="2700000" algn="tl">
                    <a:srgbClr val="000000"/>
                  </a:outerShdw>
                </a:effectLst>
                <a:latin typeface="a_CooperBlack"/>
                <a:ea typeface="Calibri" pitchFamily="34" charset="0"/>
                <a:cs typeface="Times New Roman" pitchFamily="18" charset="0"/>
              </a:rPr>
              <a:t>Дорога… Реальная модель всей нашей жизни. Пример, который отражает любые жизненные ситуации и отношения. Как и в жизни, здесь есть определенные правила и законы.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4337"/>
                                        </p:tgtEl>
                                        <p:attrNameLst>
                                          <p:attrName>style.visibility</p:attrName>
                                        </p:attrNameLst>
                                      </p:cBhvr>
                                      <p:to>
                                        <p:strVal val="visible"/>
                                      </p:to>
                                    </p:set>
                                    <p:anim calcmode="discrete" valueType="clr">
                                      <p:cBhvr override="childStyle">
                                        <p:cTn id="7" dur="80"/>
                                        <p:tgtEl>
                                          <p:spTgt spid="1433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337"/>
                                        </p:tgtEl>
                                        <p:attrNameLst>
                                          <p:attrName>fillcolor</p:attrName>
                                        </p:attrNameLst>
                                      </p:cBhvr>
                                      <p:tavLst>
                                        <p:tav tm="0">
                                          <p:val>
                                            <p:clrVal>
                                              <a:schemeClr val="accent2"/>
                                            </p:clrVal>
                                          </p:val>
                                        </p:tav>
                                        <p:tav tm="50000">
                                          <p:val>
                                            <p:clrVal>
                                              <a:schemeClr val="hlink"/>
                                            </p:clrVal>
                                          </p:val>
                                        </p:tav>
                                      </p:tavLst>
                                    </p:anim>
                                    <p:set>
                                      <p:cBhvr>
                                        <p:cTn id="9" dur="80"/>
                                        <p:tgtEl>
                                          <p:spTgt spid="1433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tolpa.jpg"/>
          <p:cNvPicPr>
            <a:picLocks noChangeAspect="1"/>
          </p:cNvPicPr>
          <p:nvPr/>
        </p:nvPicPr>
        <p:blipFill>
          <a:blip r:embed="rId2"/>
          <a:srcRect/>
          <a:stretch>
            <a:fillRect/>
          </a:stretch>
        </p:blipFill>
        <p:spPr bwMode="auto">
          <a:xfrm>
            <a:off x="1358900" y="0"/>
            <a:ext cx="6426200" cy="4822825"/>
          </a:xfrm>
          <a:prstGeom prst="rect">
            <a:avLst/>
          </a:prstGeom>
          <a:noFill/>
          <a:ln w="9525">
            <a:noFill/>
            <a:miter lim="800000"/>
            <a:headEnd/>
            <a:tailEnd/>
          </a:ln>
        </p:spPr>
      </p:pic>
      <p:sp>
        <p:nvSpPr>
          <p:cNvPr id="7" name="Выноска со стрелкой вверх 6"/>
          <p:cNvSpPr/>
          <p:nvPr/>
        </p:nvSpPr>
        <p:spPr>
          <a:xfrm>
            <a:off x="571500" y="4286250"/>
            <a:ext cx="8001000" cy="2500313"/>
          </a:xfrm>
          <a:prstGeom prst="upArrowCallout">
            <a:avLst/>
          </a:prstGeom>
          <a:solidFill>
            <a:srgbClr val="FFD10D">
              <a:alpha val="12000"/>
            </a:srgbClr>
          </a:solidFill>
          <a:ln>
            <a:solidFill>
              <a:srgbClr val="00B0F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dirty="0">
                <a:solidFill>
                  <a:srgbClr val="C00000"/>
                </a:solidFill>
              </a:rPr>
              <a:t>Дороги бывают разные: дороги в никуда, с определенным местом назначения… Мы каждый день в пути: кто-то в пути к намеченной цели, а кто-то просто идет по течению, подчиняясь законам толпы… И на этом пути нам встречаются разные люди. Попутчики, собеседники, случайные прохожие или толпа, идущая навстречу и сметающая все на своем пути.</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121.jpg"/>
          <p:cNvPicPr>
            <a:picLocks noChangeAspect="1"/>
          </p:cNvPicPr>
          <p:nvPr/>
        </p:nvPicPr>
        <p:blipFill>
          <a:blip r:embed="rId2"/>
          <a:srcRect/>
          <a:stretch>
            <a:fillRect/>
          </a:stretch>
        </p:blipFill>
        <p:spPr bwMode="auto">
          <a:xfrm>
            <a:off x="1588" y="0"/>
            <a:ext cx="9140825" cy="6858000"/>
          </a:xfrm>
          <a:prstGeom prst="rect">
            <a:avLst/>
          </a:prstGeom>
          <a:noFill/>
          <a:ln w="9525">
            <a:noFill/>
            <a:miter lim="800000"/>
            <a:headEnd/>
            <a:tailEnd/>
          </a:ln>
        </p:spPr>
      </p:pic>
      <p:sp>
        <p:nvSpPr>
          <p:cNvPr id="4" name="TextBox 3"/>
          <p:cNvSpPr txBox="1">
            <a:spLocks noChangeArrowheads="1"/>
          </p:cNvSpPr>
          <p:nvPr/>
        </p:nvSpPr>
        <p:spPr bwMode="auto">
          <a:xfrm>
            <a:off x="534988" y="3903663"/>
            <a:ext cx="8074025" cy="2954337"/>
          </a:xfrm>
          <a:prstGeom prst="rect">
            <a:avLst/>
          </a:prstGeom>
          <a:noFill/>
          <a:ln w="9525">
            <a:noFill/>
            <a:miter lim="800000"/>
            <a:headEnd/>
            <a:tailEnd/>
          </a:ln>
        </p:spPr>
        <p:txBody>
          <a:bodyPr>
            <a:spAutoFit/>
          </a:bodyPr>
          <a:lstStyle/>
          <a:p>
            <a:pPr algn="ctr"/>
            <a:r>
              <a:rPr lang="ru-RU" sz="2400" b="1">
                <a:solidFill>
                  <a:srgbClr val="FF0000"/>
                </a:solidFill>
              </a:rPr>
              <a:t>Как сложно порой бывает сориентироваться в ситуации! Как, попав в интенсивный дорожный или жизненный поток, суметь найти свою нишу, идти в ногу со временем, соблюдать скоростной режим? Как часто в силу своей беспечности мы бываем, незащищены перед опасностью! Особенно сложно, конечно, детям.</a:t>
            </a:r>
          </a:p>
          <a:p>
            <a:endParaRPr lang="ru-RU"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childTnLst>
                          </p:cTn>
                        </p:par>
                        <p:par>
                          <p:cTn id="8" fill="hold">
                            <p:stCondLst>
                              <p:cond delay="2000"/>
                            </p:stCondLst>
                            <p:childTnLst>
                              <p:par>
                                <p:cTn id="9" presetID="53"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trop.jpg"/>
          <p:cNvPicPr>
            <a:picLocks noChangeAspect="1"/>
          </p:cNvPicPr>
          <p:nvPr/>
        </p:nvPicPr>
        <p:blipFill>
          <a:blip r:embed="rId2"/>
          <a:srcRect/>
          <a:stretch>
            <a:fillRect/>
          </a:stretch>
        </p:blipFill>
        <p:spPr bwMode="auto">
          <a:xfrm>
            <a:off x="0" y="0"/>
            <a:ext cx="5356225" cy="6858000"/>
          </a:xfrm>
          <a:prstGeom prst="rect">
            <a:avLst/>
          </a:prstGeom>
          <a:noFill/>
          <a:ln w="9525">
            <a:noFill/>
            <a:miter lim="800000"/>
            <a:headEnd/>
            <a:tailEnd/>
          </a:ln>
        </p:spPr>
      </p:pic>
      <p:sp>
        <p:nvSpPr>
          <p:cNvPr id="4" name="TextBox 3"/>
          <p:cNvSpPr txBox="1">
            <a:spLocks noChangeArrowheads="1"/>
          </p:cNvSpPr>
          <p:nvPr/>
        </p:nvSpPr>
        <p:spPr bwMode="auto">
          <a:xfrm>
            <a:off x="5643563" y="357188"/>
            <a:ext cx="3071812" cy="6494462"/>
          </a:xfrm>
          <a:prstGeom prst="rect">
            <a:avLst/>
          </a:prstGeom>
          <a:noFill/>
          <a:ln w="9525">
            <a:noFill/>
            <a:miter lim="800000"/>
            <a:headEnd/>
            <a:tailEnd/>
          </a:ln>
        </p:spPr>
        <p:txBody>
          <a:bodyPr>
            <a:spAutoFit/>
          </a:bodyPr>
          <a:lstStyle/>
          <a:p>
            <a:r>
              <a:rPr lang="ru-RU" sz="2600">
                <a:solidFill>
                  <a:srgbClr val="006600"/>
                </a:solidFill>
              </a:rPr>
              <a:t>Каждый выбирает свою дорогу сам. Одни пробираются узкими, непроторенными тропами, другие выбирают широкие современные магистрали, третьи сами прокладывают дорогу себе и окружающим…</a:t>
            </a:r>
          </a:p>
          <a:p>
            <a:endParaRPr lang="ru-RU" sz="2600">
              <a:solidFill>
                <a:srgbClr val="0066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Рисунок 4" descr="6259.0.123915._original.jpg"/>
          <p:cNvPicPr>
            <a:picLocks noChangeAspect="1"/>
          </p:cNvPicPr>
          <p:nvPr/>
        </p:nvPicPr>
        <p:blipFill>
          <a:blip r:embed="rId2"/>
          <a:srcRect/>
          <a:stretch>
            <a:fillRect/>
          </a:stretch>
        </p:blipFill>
        <p:spPr bwMode="auto">
          <a:xfrm>
            <a:off x="0" y="265113"/>
            <a:ext cx="9144000" cy="6092825"/>
          </a:xfrm>
          <a:prstGeom prst="rect">
            <a:avLst/>
          </a:prstGeom>
          <a:noFill/>
          <a:ln w="9525">
            <a:noFill/>
            <a:miter lim="800000"/>
            <a:headEnd/>
            <a:tailEnd/>
          </a:ln>
        </p:spPr>
      </p:pic>
      <p:sp>
        <p:nvSpPr>
          <p:cNvPr id="4" name="TextBox 3"/>
          <p:cNvSpPr txBox="1">
            <a:spLocks noChangeArrowheads="1"/>
          </p:cNvSpPr>
          <p:nvPr/>
        </p:nvSpPr>
        <p:spPr bwMode="auto">
          <a:xfrm>
            <a:off x="785813" y="357188"/>
            <a:ext cx="7786687" cy="2308225"/>
          </a:xfrm>
          <a:prstGeom prst="rect">
            <a:avLst/>
          </a:prstGeom>
          <a:noFill/>
          <a:ln w="9525">
            <a:noFill/>
            <a:miter lim="800000"/>
            <a:headEnd/>
            <a:tailEnd/>
          </a:ln>
        </p:spPr>
        <p:txBody>
          <a:bodyPr>
            <a:spAutoFit/>
          </a:bodyPr>
          <a:lstStyle/>
          <a:p>
            <a:pPr algn="ctr"/>
            <a:r>
              <a:rPr lang="ru-RU" sz="2400">
                <a:solidFill>
                  <a:srgbClr val="002060"/>
                </a:solidFill>
              </a:rPr>
              <a:t>В наш век бешеных скоростей и загруженных трасс легко попасть в пробку или зайти в тупик, еще сложнее избежать столкновения. И тогда очень важно знать, что есть люди, готовые прийти на помощь; и помнить, что тебя ждут дома.</a:t>
            </a:r>
          </a:p>
          <a:p>
            <a:pPr algn="ctr"/>
            <a:endParaRPr lang="ru-RU" sz="240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93946.jpg"/>
          <p:cNvPicPr>
            <a:picLocks noChangeAspect="1"/>
          </p:cNvPicPr>
          <p:nvPr/>
        </p:nvPicPr>
        <p:blipFill>
          <a:blip r:embed="rId2"/>
          <a:srcRect/>
          <a:stretch>
            <a:fillRect/>
          </a:stretch>
        </p:blipFill>
        <p:spPr bwMode="auto">
          <a:xfrm>
            <a:off x="34925" y="428625"/>
            <a:ext cx="9109075" cy="6072188"/>
          </a:xfrm>
          <a:prstGeom prst="rect">
            <a:avLst/>
          </a:prstGeom>
          <a:noFill/>
          <a:ln w="9525">
            <a:noFill/>
            <a:miter lim="800000"/>
            <a:headEnd/>
            <a:tailEnd/>
          </a:ln>
        </p:spPr>
      </p:pic>
      <p:sp>
        <p:nvSpPr>
          <p:cNvPr id="4" name="TextBox 3"/>
          <p:cNvSpPr txBox="1">
            <a:spLocks noChangeArrowheads="1"/>
          </p:cNvSpPr>
          <p:nvPr/>
        </p:nvSpPr>
        <p:spPr bwMode="auto">
          <a:xfrm>
            <a:off x="357188" y="500063"/>
            <a:ext cx="7786687" cy="1570037"/>
          </a:xfrm>
          <a:prstGeom prst="rect">
            <a:avLst/>
          </a:prstGeom>
          <a:solidFill>
            <a:srgbClr val="FFFFFF">
              <a:alpha val="34117"/>
            </a:srgbClr>
          </a:solidFill>
          <a:ln w="9525">
            <a:noFill/>
            <a:miter lim="800000"/>
            <a:headEnd/>
            <a:tailEnd/>
          </a:ln>
        </p:spPr>
        <p:txBody>
          <a:bodyPr>
            <a:spAutoFit/>
          </a:bodyPr>
          <a:lstStyle/>
          <a:p>
            <a:r>
              <a:rPr lang="ru-RU" sz="2400">
                <a:solidFill>
                  <a:srgbClr val="002060"/>
                </a:solidFill>
              </a:rPr>
              <a:t>Дорога… Это целая жизнь. Как удивительно похожи жизненные и дорожные ситуации! И готовить к ним себя и своих детей нужно с детства. </a:t>
            </a:r>
          </a:p>
          <a:p>
            <a:endParaRPr lang="ru-RU" sz="2400">
              <a:solidFill>
                <a:srgbClr val="FFFF00"/>
              </a:solidFill>
            </a:endParaRPr>
          </a:p>
        </p:txBody>
      </p:sp>
      <p:sp>
        <p:nvSpPr>
          <p:cNvPr id="5" name="TextBox 4"/>
          <p:cNvSpPr txBox="1">
            <a:spLocks noChangeArrowheads="1"/>
          </p:cNvSpPr>
          <p:nvPr/>
        </p:nvSpPr>
        <p:spPr bwMode="auto">
          <a:xfrm>
            <a:off x="4429125" y="3784600"/>
            <a:ext cx="4500563" cy="2216150"/>
          </a:xfrm>
          <a:prstGeom prst="rect">
            <a:avLst/>
          </a:prstGeom>
          <a:solidFill>
            <a:srgbClr val="FFFFFF">
              <a:alpha val="34117"/>
            </a:srgbClr>
          </a:solidFill>
          <a:ln w="9525">
            <a:noFill/>
            <a:miter lim="800000"/>
            <a:headEnd/>
            <a:tailEnd/>
          </a:ln>
        </p:spPr>
        <p:txBody>
          <a:bodyPr>
            <a:spAutoFit/>
          </a:bodyPr>
          <a:lstStyle/>
          <a:p>
            <a:r>
              <a:rPr lang="ru-RU" sz="2400">
                <a:solidFill>
                  <a:srgbClr val="002060"/>
                </a:solidFill>
              </a:rPr>
              <a:t>Быть терпимым, уверенным в себе, не бояться трудностей, соблюдать правила – вот то, что поможет найти выход из любой ситуации.</a:t>
            </a:r>
          </a:p>
          <a:p>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par>
                          <p:cTn id="8" fill="hold">
                            <p:stCondLst>
                              <p:cond delay="2000"/>
                            </p:stCondLst>
                            <p:childTnLst>
                              <p:par>
                                <p:cTn id="9" presetID="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2500"/>
                            </p:stCondLst>
                            <p:childTnLst>
                              <p:par>
                                <p:cTn id="14" presetID="2" presetClass="entr" presetSubtype="2"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1+#ppt_w/2"/>
                                          </p:val>
                                        </p:tav>
                                        <p:tav tm="100000">
                                          <p:val>
                                            <p:strVal val="#ppt_x"/>
                                          </p:val>
                                        </p:tav>
                                      </p:tavLst>
                                    </p:anim>
                                    <p:anim calcmode="lin" valueType="num">
                                      <p:cBhvr additive="base">
                                        <p:cTn id="17"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a:xfrm>
            <a:off x="457200" y="4868863"/>
            <a:ext cx="8291513" cy="1989137"/>
          </a:xfrm>
          <a:prstGeom prst="rect">
            <a:avLst/>
          </a:prstGeom>
        </p:spPr>
        <p:txBody>
          <a:bodyPr>
            <a:normAutofit/>
          </a:bodyPr>
          <a:lstStyle/>
          <a:p>
            <a:pPr marL="342900" indent="-342900" algn="ctr" fontAlgn="auto">
              <a:lnSpc>
                <a:spcPct val="90000"/>
              </a:lnSpc>
              <a:spcBef>
                <a:spcPct val="20000"/>
              </a:spcBef>
              <a:spcAft>
                <a:spcPts val="0"/>
              </a:spcAft>
              <a:defRPr/>
            </a:pPr>
            <a:r>
              <a:rPr lang="ru-RU" sz="3200" b="1" dirty="0">
                <a:solidFill>
                  <a:srgbClr val="FFFF00"/>
                </a:solidFill>
                <a:effectLst>
                  <a:outerShdw blurRad="38100" dist="38100" dir="2700000" algn="tl">
                    <a:srgbClr val="000000">
                      <a:alpha val="43137"/>
                    </a:srgbClr>
                  </a:outerShdw>
                </a:effectLst>
                <a:latin typeface="+mn-lt"/>
              </a:rPr>
              <a:t>Анализ</a:t>
            </a:r>
            <a:br>
              <a:rPr lang="ru-RU" sz="3200" b="1" dirty="0">
                <a:solidFill>
                  <a:srgbClr val="FFFF00"/>
                </a:solidFill>
                <a:effectLst>
                  <a:outerShdw blurRad="38100" dist="38100" dir="2700000" algn="tl">
                    <a:srgbClr val="000000">
                      <a:alpha val="43137"/>
                    </a:srgbClr>
                  </a:outerShdw>
                </a:effectLst>
                <a:latin typeface="+mn-lt"/>
              </a:rPr>
            </a:br>
            <a:r>
              <a:rPr lang="ru-RU" sz="3200" b="1" dirty="0">
                <a:solidFill>
                  <a:srgbClr val="FFFF00"/>
                </a:solidFill>
                <a:effectLst>
                  <a:outerShdw blurRad="38100" dist="38100" dir="2700000" algn="tl">
                    <a:srgbClr val="000000">
                      <a:alpha val="43137"/>
                    </a:srgbClr>
                  </a:outerShdw>
                </a:effectLst>
                <a:latin typeface="+mn-lt"/>
              </a:rPr>
              <a:t>детского дорожно-транспортного травматизма </a:t>
            </a:r>
          </a:p>
          <a:p>
            <a:pPr marL="342900" indent="-342900" algn="ctr" fontAlgn="auto">
              <a:lnSpc>
                <a:spcPct val="90000"/>
              </a:lnSpc>
              <a:spcBef>
                <a:spcPct val="20000"/>
              </a:spcBef>
              <a:spcAft>
                <a:spcPts val="0"/>
              </a:spcAft>
              <a:defRPr/>
            </a:pPr>
            <a:r>
              <a:rPr lang="ru-RU" sz="3200" b="1" dirty="0">
                <a:solidFill>
                  <a:srgbClr val="FFFF00"/>
                </a:solidFill>
                <a:effectLst>
                  <a:outerShdw blurRad="38100" dist="38100" dir="2700000" algn="tl">
                    <a:srgbClr val="000000">
                      <a:alpha val="43137"/>
                    </a:srgbClr>
                  </a:outerShdw>
                </a:effectLst>
                <a:latin typeface="+mn-lt"/>
              </a:rPr>
              <a:t>за 11 месяцев 2010г.</a:t>
            </a:r>
          </a:p>
        </p:txBody>
      </p:sp>
      <p:pic>
        <p:nvPicPr>
          <p:cNvPr id="8" name="Picture 4" descr="h_112604"/>
          <p:cNvPicPr>
            <a:picLocks noChangeAspect="1" noChangeArrowheads="1"/>
          </p:cNvPicPr>
          <p:nvPr/>
        </p:nvPicPr>
        <p:blipFill>
          <a:blip r:embed="rId2"/>
          <a:srcRect/>
          <a:stretch>
            <a:fillRect/>
          </a:stretch>
        </p:blipFill>
        <p:spPr bwMode="auto">
          <a:xfrm>
            <a:off x="0" y="404813"/>
            <a:ext cx="9144000" cy="42799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Классическая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1523</TotalTime>
  <Words>481</Words>
  <Application>Microsoft Office PowerPoint</Application>
  <PresentationFormat>Экран (4:3)</PresentationFormat>
  <Paragraphs>39</Paragraphs>
  <Slides>22</Slides>
  <Notes>0</Notes>
  <HiddenSlides>0</HiddenSlides>
  <MMClips>0</MMClips>
  <ScaleCrop>false</ScaleCrop>
  <HeadingPairs>
    <vt:vector size="6" baseType="variant">
      <vt:variant>
        <vt:lpstr>Использованные шрифты</vt:lpstr>
      </vt:variant>
      <vt:variant>
        <vt:i4>4</vt:i4>
      </vt:variant>
      <vt:variant>
        <vt:lpstr>Шаблон оформления</vt:lpstr>
      </vt:variant>
      <vt:variant>
        <vt:i4>1</vt:i4>
      </vt:variant>
      <vt:variant>
        <vt:lpstr>Заголовки слайдов</vt:lpstr>
      </vt:variant>
      <vt:variant>
        <vt:i4>22</vt:i4>
      </vt:variant>
    </vt:vector>
  </HeadingPairs>
  <TitlesOfParts>
    <vt:vector size="27" baseType="lpstr">
      <vt:lpstr>Arial</vt:lpstr>
      <vt:lpstr>Calibri</vt:lpstr>
      <vt:lpstr>a_CooperBlack</vt:lpstr>
      <vt:lpstr>Times New Roman</vt:lpstr>
      <vt:lpstr>Тема Office</vt:lpstr>
      <vt:lpstr>ФИЛОСОФИЯ СОХРАНЕНИЯ ЖИЗНИ</vt:lpstr>
      <vt:lpstr>Слайд 2</vt:lpstr>
      <vt:lpstr>Слайд 3</vt:lpstr>
      <vt:lpstr>Слайд 4</vt:lpstr>
      <vt:lpstr>Слайд 5</vt:lpstr>
      <vt:lpstr>Слайд 6</vt:lpstr>
      <vt:lpstr>Слайд 7</vt:lpstr>
      <vt:lpstr>Слайд 8</vt:lpstr>
      <vt:lpstr>Слайд 9</vt:lpstr>
      <vt:lpstr>Слайд 10</vt:lpstr>
      <vt:lpstr>Пострадало:</vt:lpstr>
      <vt:lpstr>Находились без сопровождения взрослых:</vt:lpstr>
      <vt:lpstr>По собственной неосторожности:</vt:lpstr>
      <vt:lpstr>Находились в сопровождении взрослых:</vt:lpstr>
      <vt:lpstr>Слайд 15</vt:lpstr>
      <vt:lpstr>Слайд 16</vt:lpstr>
      <vt:lpstr>Слайд 17</vt:lpstr>
      <vt:lpstr>Слайд 18</vt:lpstr>
      <vt:lpstr>Слайд 19</vt:lpstr>
      <vt:lpstr>Слайд 20</vt:lpstr>
      <vt:lpstr>Слайд 21</vt:lpstr>
      <vt:lpstr>Слайд 22</vt:lpstr>
    </vt:vector>
  </TitlesOfParts>
  <Company>Sentrepropagande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Pavlik</dc:creator>
  <cp:lastModifiedBy>lol</cp:lastModifiedBy>
  <cp:revision>141</cp:revision>
  <dcterms:created xsi:type="dcterms:W3CDTF">2009-01-26T07:43:44Z</dcterms:created>
  <dcterms:modified xsi:type="dcterms:W3CDTF">2012-11-19T18:49:54Z</dcterms:modified>
</cp:coreProperties>
</file>