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28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4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5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286000" y="3124080"/>
            <a:ext cx="6171840" cy="18939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000" b="1">
                <a:solidFill>
                  <a:srgbClr val="575F6D"/>
                </a:solidFill>
                <a:latin typeface="Century Schoolbook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2286000" y="5003280"/>
            <a:ext cx="6171840" cy="1371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b="1">
                <a:solidFill>
                  <a:srgbClr val="575F6D"/>
                </a:solidFill>
                <a:latin typeface="Century Schoolbook"/>
              </a:rPr>
              <a:t>Восьмой уровень структуры</a:t>
            </a:r>
            <a:endParaRPr/>
          </a:p>
          <a:p>
            <a:r>
              <a:rPr lang="ru-RU" b="1">
                <a:solidFill>
                  <a:srgbClr val="575F6D"/>
                </a:solidFill>
                <a:latin typeface="Century Schoolbook"/>
              </a:rPr>
              <a:t>Девятый уровень структурыОбразец подзаголовка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dt"/>
          </p:nvPr>
        </p:nvSpPr>
        <p:spPr>
          <a:xfrm>
            <a:off x="9098280" y="221760"/>
            <a:ext cx="2285640" cy="3805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1200">
                <a:solidFill>
                  <a:srgbClr val="575F6D"/>
                </a:solidFill>
                <a:latin typeface="Century Schoolbook"/>
              </a:rPr>
              <a:t>10.1.12</a:t>
            </a:r>
            <a:endParaRPr/>
          </a:p>
        </p:txBody>
      </p:sp>
      <p:sp>
        <p:nvSpPr>
          <p:cNvPr id="9" name="TextShape 10"/>
          <p:cNvSpPr txBox="1"/>
          <p:nvPr/>
        </p:nvSpPr>
        <p:spPr>
          <a:xfrm>
            <a:off x="9097920" y="2544840"/>
            <a:ext cx="3657240" cy="383760"/>
          </a:xfrm>
          <a:prstGeom prst="rect">
            <a:avLst/>
          </a:prstGeom>
        </p:spPr>
      </p:sp>
      <p:sp>
        <p:nvSpPr>
          <p:cNvPr id="10" name="CustomShape 11"/>
          <p:cNvSpPr/>
          <p:nvPr/>
        </p:nvSpPr>
        <p:spPr>
          <a:xfrm>
            <a:off x="380880" y="0"/>
            <a:ext cx="60912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11" name="CustomShape 12"/>
          <p:cNvSpPr/>
          <p:nvPr/>
        </p:nvSpPr>
        <p:spPr>
          <a:xfrm>
            <a:off x="276480" y="0"/>
            <a:ext cx="104400" cy="6857640"/>
          </a:xfrm>
          <a:prstGeom prst="rect">
            <a:avLst/>
          </a:prstGeom>
          <a:solidFill>
            <a:srgbClr val="FED9CD"/>
          </a:solidFill>
        </p:spPr>
      </p:sp>
      <p:sp>
        <p:nvSpPr>
          <p:cNvPr id="12" name="CustomShape 13"/>
          <p:cNvSpPr/>
          <p:nvPr/>
        </p:nvSpPr>
        <p:spPr>
          <a:xfrm>
            <a:off x="990720" y="0"/>
            <a:ext cx="181440" cy="6857640"/>
          </a:xfrm>
          <a:prstGeom prst="rect">
            <a:avLst/>
          </a:prstGeom>
          <a:solidFill>
            <a:srgbClr val="FED9CD"/>
          </a:solidFill>
        </p:spPr>
      </p:sp>
      <p:sp>
        <p:nvSpPr>
          <p:cNvPr id="13" name="CustomShape 14"/>
          <p:cNvSpPr/>
          <p:nvPr/>
        </p:nvSpPr>
        <p:spPr>
          <a:xfrm>
            <a:off x="1141200" y="0"/>
            <a:ext cx="230040" cy="6857640"/>
          </a:xfrm>
          <a:prstGeom prst="rect">
            <a:avLst/>
          </a:prstGeom>
          <a:solidFill>
            <a:srgbClr val="FEEDE8"/>
          </a:solidFill>
        </p:spPr>
      </p:sp>
      <p:sp>
        <p:nvSpPr>
          <p:cNvPr id="14" name="Line 15"/>
          <p:cNvSpPr/>
          <p:nvPr/>
        </p:nvSpPr>
        <p:spPr>
          <a:xfrm>
            <a:off x="10620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5" name="Line 16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240">
            <a:solidFill>
              <a:srgbClr val="FEEDE8"/>
            </a:solidFill>
            <a:round/>
          </a:ln>
        </p:spPr>
      </p:sp>
      <p:sp>
        <p:nvSpPr>
          <p:cNvPr id="16" name="Line 17"/>
          <p:cNvSpPr/>
          <p:nvPr/>
        </p:nvSpPr>
        <p:spPr>
          <a:xfrm>
            <a:off x="85392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17" name="Line 18"/>
          <p:cNvSpPr/>
          <p:nvPr/>
        </p:nvSpPr>
        <p:spPr>
          <a:xfrm>
            <a:off x="1726560" y="0"/>
            <a:ext cx="0" cy="6858000"/>
          </a:xfrm>
          <a:prstGeom prst="line">
            <a:avLst/>
          </a:prstGeom>
          <a:ln w="28440">
            <a:solidFill>
              <a:srgbClr val="FEC2AE"/>
            </a:solidFill>
            <a:round/>
          </a:ln>
        </p:spPr>
      </p:sp>
      <p:sp>
        <p:nvSpPr>
          <p:cNvPr id="18" name="Line 19"/>
          <p:cNvSpPr/>
          <p:nvPr/>
        </p:nvSpPr>
        <p:spPr>
          <a:xfrm>
            <a:off x="1066680" y="0"/>
            <a:ext cx="0" cy="6858000"/>
          </a:xfrm>
          <a:prstGeom prst="line">
            <a:avLst/>
          </a:prstGeom>
          <a:ln w="9360">
            <a:solidFill>
              <a:srgbClr val="FEC2AE"/>
            </a:solidFill>
            <a:round/>
          </a:ln>
        </p:spPr>
      </p:sp>
      <p:sp>
        <p:nvSpPr>
          <p:cNvPr id="19" name="Line 20"/>
          <p:cNvSpPr/>
          <p:nvPr/>
        </p:nvSpPr>
        <p:spPr>
          <a:xfrm>
            <a:off x="91137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20" name="CustomShape 21"/>
          <p:cNvSpPr/>
          <p:nvPr/>
        </p:nvSpPr>
        <p:spPr>
          <a:xfrm>
            <a:off x="1219320" y="0"/>
            <a:ext cx="759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21" name="CustomShape 22"/>
          <p:cNvSpPr/>
          <p:nvPr/>
        </p:nvSpPr>
        <p:spPr>
          <a:xfrm>
            <a:off x="609480" y="3429000"/>
            <a:ext cx="1294920" cy="129492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2" name="CustomShape 23"/>
          <p:cNvSpPr/>
          <p:nvPr/>
        </p:nvSpPr>
        <p:spPr>
          <a:xfrm>
            <a:off x="1309680" y="4866840"/>
            <a:ext cx="641160" cy="64116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3" name="CustomShape 24"/>
          <p:cNvSpPr/>
          <p:nvPr/>
        </p:nvSpPr>
        <p:spPr>
          <a:xfrm>
            <a:off x="1091160" y="5500800"/>
            <a:ext cx="136800" cy="13680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4" name="CustomShape 25"/>
          <p:cNvSpPr/>
          <p:nvPr/>
        </p:nvSpPr>
        <p:spPr>
          <a:xfrm>
            <a:off x="1664280" y="5788080"/>
            <a:ext cx="273960" cy="27396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5" name="CustomShape 26"/>
          <p:cNvSpPr/>
          <p:nvPr/>
        </p:nvSpPr>
        <p:spPr>
          <a:xfrm>
            <a:off x="1905120" y="4495680"/>
            <a:ext cx="365400" cy="36540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26" name="PlaceHolder 27"/>
          <p:cNvSpPr>
            <a:spLocks noGrp="1"/>
          </p:cNvSpPr>
          <p:nvPr>
            <p:ph type="sldNum"/>
          </p:nvPr>
        </p:nvSpPr>
        <p:spPr>
          <a:xfrm>
            <a:off x="1325520" y="4928760"/>
            <a:ext cx="609120" cy="51732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C1616151-B1C1-4111-81C1-A181B1B1C101}" type="slidenum">
              <a:rPr lang="ru-RU" sz="1400" b="1">
                <a:solidFill>
                  <a:srgbClr val="FFFFFF"/>
                </a:solidFill>
                <a:latin typeface="Century Schoolbook"/>
              </a:rPr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28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29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30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31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32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33" name="PlaceHolder 7"/>
          <p:cNvSpPr>
            <a:spLocks noGrp="1"/>
          </p:cNvSpPr>
          <p:nvPr>
            <p:ph type="dt"/>
          </p:nvPr>
        </p:nvSpPr>
        <p:spPr>
          <a:xfrm>
            <a:off x="8787240" y="268200"/>
            <a:ext cx="2011320" cy="383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1200">
                <a:solidFill>
                  <a:srgbClr val="575F6D"/>
                </a:solidFill>
                <a:latin typeface="Century Schoolbook"/>
              </a:rPr>
              <a:t>10.1.12</a:t>
            </a:r>
            <a:endParaRPr/>
          </a:p>
        </p:txBody>
      </p:sp>
      <p:sp>
        <p:nvSpPr>
          <p:cNvPr id="34" name="TextShape 8"/>
          <p:cNvSpPr txBox="1"/>
          <p:nvPr/>
        </p:nvSpPr>
        <p:spPr>
          <a:xfrm>
            <a:off x="8773200" y="2319840"/>
            <a:ext cx="3200040" cy="365400"/>
          </a:xfrm>
          <a:prstGeom prst="rect">
            <a:avLst/>
          </a:prstGeom>
        </p:spPr>
      </p:sp>
      <p:sp>
        <p:nvSpPr>
          <p:cNvPr id="35" name="PlaceHolder 9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31B13101-C141-41D1-91A1-B1D161013181}" type="slidenum">
              <a:rPr lang="ru-RU" sz="1400" b="1">
                <a:solidFill>
                  <a:srgbClr val="FFFFFF"/>
                </a:solidFill>
                <a:latin typeface="Century Schoolbook"/>
              </a:rPr>
              <a:pPr/>
              <a:t>‹#›</a:t>
            </a:fld>
            <a:endParaRPr/>
          </a:p>
        </p:txBody>
      </p:sp>
      <p:sp>
        <p:nvSpPr>
          <p:cNvPr id="36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7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rgbClr val="FEC2AE"/>
            </a:solidFill>
            <a:round/>
          </a:ln>
        </p:spPr>
      </p:sp>
      <p:sp>
        <p:nvSpPr>
          <p:cNvPr id="39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rgbClr val="FEC2AE"/>
            </a:solidFill>
            <a:round/>
          </a:ln>
        </p:spPr>
      </p:sp>
      <p:sp>
        <p:nvSpPr>
          <p:cNvPr id="40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rgbClr val="FE8637"/>
            </a:solidFill>
            <a:round/>
          </a:ln>
        </p:spPr>
      </p:sp>
      <p:sp>
        <p:nvSpPr>
          <p:cNvPr id="41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rgbClr val="FEC2AE"/>
          </a:solidFill>
        </p:spPr>
      </p:sp>
      <p:sp>
        <p:nvSpPr>
          <p:cNvPr id="42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rgbClr val="FE8637"/>
            </a:solidFill>
            <a:round/>
          </a:ln>
        </p:spPr>
      </p:sp>
      <p:sp>
        <p:nvSpPr>
          <p:cNvPr id="43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solidFill>
            <a:srgbClr val="FE8637"/>
          </a:solidFill>
        </p:spPr>
      </p:sp>
      <p:sp>
        <p:nvSpPr>
          <p:cNvPr id="44" name="PlaceHolder 7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000">
                <a:solidFill>
                  <a:srgbClr val="575F6D"/>
                </a:solidFill>
                <a:latin typeface="Century Schoolbook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5" name="CustomShape 8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</p:spPr>
      </p:sp>
      <p:sp>
        <p:nvSpPr>
          <p:cNvPr id="46" name="TextShape 9"/>
          <p:cNvSpPr txBox="1"/>
          <p:nvPr/>
        </p:nvSpPr>
        <p:spPr>
          <a:xfrm>
            <a:off x="685800" y="6248520"/>
            <a:ext cx="1904760" cy="456840"/>
          </a:xfrm>
          <a:prstGeom prst="rect">
            <a:avLst/>
          </a:prstGeom>
        </p:spPr>
      </p:sp>
      <p:sp>
        <p:nvSpPr>
          <p:cNvPr id="47" name="TextShape 10"/>
          <p:cNvSpPr txBox="1"/>
          <p:nvPr/>
        </p:nvSpPr>
        <p:spPr>
          <a:xfrm>
            <a:off x="3124080" y="6248520"/>
            <a:ext cx="2895120" cy="456840"/>
          </a:xfrm>
          <a:prstGeom prst="rect">
            <a:avLst/>
          </a:prstGeom>
        </p:spPr>
      </p:sp>
      <p:sp>
        <p:nvSpPr>
          <p:cNvPr id="48" name="PlaceHolder 11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5181B1B1-1101-41D1-A1C1-A191B1E17111}" type="slidenum">
              <a:rPr lang="ru-RU" sz="1400" b="1">
                <a:solidFill>
                  <a:srgbClr val="FFFFFF"/>
                </a:solidFill>
                <a:latin typeface="Century Schoolbook"/>
              </a:rPr>
              <a:pPr/>
              <a:t>‹#›</a:t>
            </a:fld>
            <a:endParaRPr/>
          </a:p>
        </p:txBody>
      </p:sp>
      <p:sp>
        <p:nvSpPr>
          <p:cNvPr id="49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428840" y="1571760"/>
            <a:ext cx="6886080" cy="23569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7200" b="1">
                <a:solidFill>
                  <a:srgbClr val="575F6D"/>
                </a:solidFill>
                <a:latin typeface="Century Schoolbook"/>
              </a:rPr>
              <a:t>Кем быть? Каким быть?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2286000" y="5003280"/>
            <a:ext cx="6171840" cy="13712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200" b="1">
                <a:solidFill>
                  <a:srgbClr val="575F6D"/>
                </a:solidFill>
              </a:rPr>
              <a:t>Классный час в 11 классе</a:t>
            </a:r>
            <a:endParaRPr/>
          </a:p>
          <a:p>
            <a:endParaRPr/>
          </a:p>
        </p:txBody>
      </p:sp>
    </p:spTree>
  </p:cSld>
  <p:clrMapOvr>
    <a:masterClrMapping/>
  </p:clrMapOvr>
  <p:transition spd="med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857160" y="357120"/>
            <a:ext cx="7345080" cy="1584000"/>
          </a:xfrm>
          <a:prstGeom prst="roundRect">
            <a:avLst>
              <a:gd name="adj" fmla="val 3600"/>
            </a:avLst>
          </a:prstGeom>
          <a:solidFill>
            <a:srgbClr val="CCFFCC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4400" i="1">
                <a:solidFill>
                  <a:srgbClr val="002060"/>
                </a:solidFill>
                <a:latin typeface="Bookman Old Style"/>
              </a:rPr>
              <a:t>Типология профессий</a:t>
            </a:r>
            <a:endParaRPr/>
          </a:p>
          <a:p>
            <a:pPr algn="ctr"/>
            <a:r>
              <a:rPr lang="ru-RU" sz="2400" i="1">
                <a:solidFill>
                  <a:srgbClr val="002060"/>
                </a:solidFill>
                <a:latin typeface="Bookman Old Style"/>
              </a:rPr>
              <a:t>(по Е.А.Климову) 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684360" y="2492280"/>
            <a:ext cx="2303280" cy="864720"/>
          </a:xfrm>
          <a:prstGeom prst="roundRect">
            <a:avLst>
              <a:gd name="adj" fmla="val 3600"/>
            </a:avLst>
          </a:prstGeom>
          <a:solidFill>
            <a:srgbClr val="FE8637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Человек - человек</a:t>
            </a:r>
            <a:endParaRPr/>
          </a:p>
        </p:txBody>
      </p:sp>
      <p:sp>
        <p:nvSpPr>
          <p:cNvPr id="115" name="CustomShape 3"/>
          <p:cNvSpPr/>
          <p:nvPr/>
        </p:nvSpPr>
        <p:spPr>
          <a:xfrm>
            <a:off x="3419640" y="2492280"/>
            <a:ext cx="2231640" cy="864720"/>
          </a:xfrm>
          <a:prstGeom prst="roundRect">
            <a:avLst>
              <a:gd name="adj" fmla="val 3600"/>
            </a:avLst>
          </a:prstGeom>
          <a:solidFill>
            <a:srgbClr val="FE8637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Человек - техника</a:t>
            </a:r>
            <a:endParaRPr/>
          </a:p>
        </p:txBody>
      </p:sp>
      <p:sp>
        <p:nvSpPr>
          <p:cNvPr id="116" name="CustomShape 4"/>
          <p:cNvSpPr/>
          <p:nvPr/>
        </p:nvSpPr>
        <p:spPr>
          <a:xfrm>
            <a:off x="6012000" y="2492280"/>
            <a:ext cx="2160360" cy="864720"/>
          </a:xfrm>
          <a:prstGeom prst="roundRect">
            <a:avLst>
              <a:gd name="adj" fmla="val 3600"/>
            </a:avLst>
          </a:prstGeom>
          <a:solidFill>
            <a:srgbClr val="FE8637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Человек - знак</a:t>
            </a:r>
            <a:endParaRPr/>
          </a:p>
        </p:txBody>
      </p:sp>
      <p:sp>
        <p:nvSpPr>
          <p:cNvPr id="117" name="CustomShape 5"/>
          <p:cNvSpPr/>
          <p:nvPr/>
        </p:nvSpPr>
        <p:spPr>
          <a:xfrm>
            <a:off x="1547640" y="4076640"/>
            <a:ext cx="2447640" cy="936360"/>
          </a:xfrm>
          <a:prstGeom prst="roundRect">
            <a:avLst>
              <a:gd name="adj" fmla="val 3600"/>
            </a:avLst>
          </a:prstGeom>
          <a:solidFill>
            <a:srgbClr val="FE8637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Человек - искусство</a:t>
            </a:r>
            <a:endParaRPr/>
          </a:p>
        </p:txBody>
      </p:sp>
      <p:sp>
        <p:nvSpPr>
          <p:cNvPr id="118" name="CustomShape 6"/>
          <p:cNvSpPr/>
          <p:nvPr/>
        </p:nvSpPr>
        <p:spPr>
          <a:xfrm>
            <a:off x="4859280" y="4005360"/>
            <a:ext cx="2449080" cy="936360"/>
          </a:xfrm>
          <a:prstGeom prst="roundRect">
            <a:avLst>
              <a:gd name="adj" fmla="val 3600"/>
            </a:avLst>
          </a:prstGeom>
          <a:solidFill>
            <a:srgbClr val="FE8637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Человек - природа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7" dur="500" fill="freeze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1" dur="500" fill="freeze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5" dur="500" fill="freeze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9" dur="500" fill="freez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23" dur="500" fill="freez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27" dur="500" fill="freeze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285120" y="1714320"/>
            <a:ext cx="929160" cy="33822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5400" b="1">
                <a:solidFill>
                  <a:srgbClr val="00B050"/>
                </a:solidFill>
                <a:latin typeface="Georgia"/>
              </a:rPr>
              <a:t>МОГУ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3357720" y="1857240"/>
            <a:ext cx="29286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УРОВЕНЬ  ЗНАНИЙ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3286080" y="2571840"/>
            <a:ext cx="44287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>
                <a:solidFill>
                  <a:srgbClr val="000000"/>
                </a:solidFill>
                <a:latin typeface="Georgia"/>
              </a:rPr>
              <a:t>НАЛИЧИЕ СПОСОБНОСТЕЙ</a:t>
            </a:r>
            <a:endParaRPr/>
          </a:p>
        </p:txBody>
      </p:sp>
      <p:sp>
        <p:nvSpPr>
          <p:cNvPr id="138" name="CustomShape 4"/>
          <p:cNvSpPr/>
          <p:nvPr/>
        </p:nvSpPr>
        <p:spPr>
          <a:xfrm>
            <a:off x="3214800" y="3348360"/>
            <a:ext cx="47145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>
                <a:solidFill>
                  <a:srgbClr val="000000"/>
                </a:solidFill>
                <a:latin typeface="Georgia"/>
              </a:rPr>
              <a:t>ФИЗИЧЕСКИЕ  ВОЗМОЖНОСТИ</a:t>
            </a:r>
            <a:endParaRPr/>
          </a:p>
        </p:txBody>
      </p:sp>
      <p:sp>
        <p:nvSpPr>
          <p:cNvPr id="139" name="CustomShape 5"/>
          <p:cNvSpPr/>
          <p:nvPr/>
        </p:nvSpPr>
        <p:spPr>
          <a:xfrm>
            <a:off x="3143160" y="4276800"/>
            <a:ext cx="36918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>
                <a:solidFill>
                  <a:srgbClr val="000000"/>
                </a:solidFill>
                <a:latin typeface="Georgia"/>
              </a:rPr>
              <a:t>ВОЗМОЖНОСТЬ  ПОСТУПИТЬ </a:t>
            </a:r>
            <a:endParaRPr/>
          </a:p>
        </p:txBody>
      </p:sp>
      <p:sp>
        <p:nvSpPr>
          <p:cNvPr id="140" name="CustomShape 6"/>
          <p:cNvSpPr/>
          <p:nvPr/>
        </p:nvSpPr>
        <p:spPr>
          <a:xfrm>
            <a:off x="1785960" y="2000160"/>
            <a:ext cx="914040" cy="285480"/>
          </a:xfrm>
          <a:prstGeom prst="rightArrowCallout">
            <a:avLst>
              <a:gd name="adj1" fmla="val 14400"/>
              <a:gd name="adj2" fmla="val 5400"/>
              <a:gd name="adj3" fmla="val 18000"/>
              <a:gd name="adj4" fmla="val 8100"/>
            </a:avLst>
          </a:prstGeom>
          <a:solidFill>
            <a:srgbClr val="FFFFFF"/>
          </a:solidFill>
          <a:ln w="25560">
            <a:solidFill>
              <a:srgbClr val="FE8637"/>
            </a:solidFill>
            <a:round/>
          </a:ln>
        </p:spPr>
      </p:sp>
      <p:sp>
        <p:nvSpPr>
          <p:cNvPr id="141" name="CustomShape 7"/>
          <p:cNvSpPr/>
          <p:nvPr/>
        </p:nvSpPr>
        <p:spPr>
          <a:xfrm>
            <a:off x="1785960" y="2714760"/>
            <a:ext cx="914040" cy="285480"/>
          </a:xfrm>
          <a:prstGeom prst="rightArrowCallout">
            <a:avLst>
              <a:gd name="adj1" fmla="val 14400"/>
              <a:gd name="adj2" fmla="val 5400"/>
              <a:gd name="adj3" fmla="val 18000"/>
              <a:gd name="adj4" fmla="val 8100"/>
            </a:avLst>
          </a:prstGeom>
          <a:solidFill>
            <a:srgbClr val="FFFFFF"/>
          </a:solidFill>
          <a:ln w="25560">
            <a:solidFill>
              <a:srgbClr val="FE8637"/>
            </a:solidFill>
            <a:round/>
          </a:ln>
        </p:spPr>
      </p:sp>
      <p:sp>
        <p:nvSpPr>
          <p:cNvPr id="142" name="CustomShape 8"/>
          <p:cNvSpPr/>
          <p:nvPr/>
        </p:nvSpPr>
        <p:spPr>
          <a:xfrm>
            <a:off x="1785960" y="3429000"/>
            <a:ext cx="985320" cy="285480"/>
          </a:xfrm>
          <a:prstGeom prst="rightArrowCallout">
            <a:avLst>
              <a:gd name="adj1" fmla="val 14400"/>
              <a:gd name="adj2" fmla="val 5400"/>
              <a:gd name="adj3" fmla="val 18000"/>
              <a:gd name="adj4" fmla="val 8100"/>
            </a:avLst>
          </a:prstGeom>
          <a:solidFill>
            <a:srgbClr val="FFFFFF"/>
          </a:solidFill>
          <a:ln w="25560">
            <a:solidFill>
              <a:srgbClr val="FE8637"/>
            </a:solidFill>
            <a:round/>
          </a:ln>
        </p:spPr>
      </p:sp>
      <p:sp>
        <p:nvSpPr>
          <p:cNvPr id="143" name="CustomShape 9"/>
          <p:cNvSpPr/>
          <p:nvPr/>
        </p:nvSpPr>
        <p:spPr>
          <a:xfrm>
            <a:off x="1857240" y="4286160"/>
            <a:ext cx="914040" cy="285480"/>
          </a:xfrm>
          <a:prstGeom prst="rightArrowCallout">
            <a:avLst>
              <a:gd name="adj1" fmla="val 14400"/>
              <a:gd name="adj2" fmla="val 5400"/>
              <a:gd name="adj3" fmla="val 18000"/>
              <a:gd name="adj4" fmla="val 8100"/>
            </a:avLst>
          </a:prstGeom>
          <a:solidFill>
            <a:srgbClr val="FFFFFF"/>
          </a:solidFill>
          <a:ln w="25560">
            <a:solidFill>
              <a:srgbClr val="FE8637"/>
            </a:solidFill>
            <a:round/>
          </a:ln>
        </p:spPr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7" dur="1000" fill="freez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1" dur="1000" fill="freeze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5" dur="1000" fill="freeze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19" dur="1000" fill="freeze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23" dur="1000" fill="freeze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27" dur="1000" fill="freeze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31" dur="1000" fill="freeze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35" dur="1000" fill="freeze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39" dur="1000" fill="freeze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785880" y="2214720"/>
            <a:ext cx="7929360" cy="46609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4400" b="1">
                <a:solidFill>
                  <a:srgbClr val="000000"/>
                </a:solidFill>
                <a:latin typeface="Century Schoolbook"/>
              </a:rPr>
              <a:t>Если человек не знает, к какой пристани он держит путь, для него ни один ветер не будет попутным.</a:t>
            </a:r>
            <a:endParaRPr/>
          </a:p>
          <a:p>
            <a:pPr algn="r"/>
            <a:r>
              <a:rPr lang="ru-RU" sz="4000">
                <a:solidFill>
                  <a:srgbClr val="000000"/>
                </a:solidFill>
                <a:latin typeface="Century Schoolbook"/>
              </a:rPr>
              <a:t>Сенека </a:t>
            </a:r>
            <a:endParaRPr/>
          </a:p>
          <a:p>
            <a:pPr algn="r"/>
            <a:r>
              <a:rPr lang="ru-RU" sz="4000">
                <a:solidFill>
                  <a:srgbClr val="000000"/>
                </a:solidFill>
                <a:latin typeface="Century Schoolbook"/>
              </a:rPr>
              <a:t>(римский философ) </a:t>
            </a:r>
            <a:endParaRPr/>
          </a:p>
        </p:txBody>
      </p:sp>
      <p:pic>
        <p:nvPicPr>
          <p:cNvPr id="14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42920" y="214200"/>
            <a:ext cx="1771200" cy="197136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7" dur="1000" fill="freeze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714240" y="786600"/>
            <a:ext cx="7857720" cy="45723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6000">
                <a:solidFill>
                  <a:srgbClr val="000000"/>
                </a:solidFill>
                <a:latin typeface="Arial"/>
                <a:ea typeface="Times New Roman"/>
              </a:rPr>
              <a:t>Самая трудная профессия - быть человеком. </a:t>
            </a:r>
            <a:endParaRPr/>
          </a:p>
          <a:p>
            <a:endParaRPr/>
          </a:p>
          <a:p>
            <a:pPr algn="r">
              <a:lnSpc>
                <a:spcPct val="100000"/>
              </a:lnSpc>
            </a:pPr>
            <a:r>
              <a:rPr lang="ru-RU" sz="5400" i="1">
                <a:solidFill>
                  <a:srgbClr val="000000"/>
                </a:solidFill>
                <a:latin typeface="Arial"/>
                <a:ea typeface="Times New Roman"/>
              </a:rPr>
              <a:t>Хосе Хулиан Марти</a:t>
            </a:r>
            <a:endParaRPr/>
          </a:p>
        </p:txBody>
      </p:sp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214200" y="476280"/>
            <a:ext cx="8929440" cy="56192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7200">
                <a:solidFill>
                  <a:srgbClr val="00B050"/>
                </a:solidFill>
                <a:latin typeface="Georgia"/>
              </a:rPr>
              <a:t>Спасибо за работу! </a:t>
            </a:r>
            <a:endParaRPr/>
          </a:p>
          <a:p>
            <a:pPr algn="ctr"/>
            <a:r>
              <a:rPr lang="ru-RU" sz="7200">
                <a:solidFill>
                  <a:srgbClr val="00B050"/>
                </a:solidFill>
                <a:latin typeface="Georgia"/>
              </a:rPr>
              <a:t>Успехов!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7" dur="1000" fill="freeze"/>
                                        <p:tgtEl>
                                          <p:spTgt spid="147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11" dur="1000" fill="freeze"/>
                                        <p:tgtEl>
                                          <p:spTgt spid="147">
                                            <p:txEl>
                                              <p:pRg st="2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357800" y="-70560"/>
            <a:ext cx="4643280" cy="629748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ФЕДОРОВ Святослав Николаевич (1927 - 2000), российский офтальмолог. Родился в семье военного. В 1943, после окончания школы, поступил в Ереванское подготовительное артиллерийское училище, но учебу не закончил. В 1952 окончил медицинский институт в Ростове-на-Дону.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После окончания института в течение года работал врачом-окулистом районной больницы в станице Вешенская. В 1957 стал заведующим клиническим отделом Чебоксарского филиала Государственного института глазных болезней.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В 1960 создал искусственный хрусталик и впервые в стране провел уникальную операцию по его вживлению в глаз человека. В 1967 был переведен в Москву и возглавил кафедру глазных болезней. В  1973 впервые в мире разработал технологию операции по лечению глаукомы на разных стадиях.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Основатель и с 1986 директор Межотраслевого научно-технический комплекса «Микрохирургия глаза».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 В 1996 возглавил Палату по науке, здравоохранению, образованию и культуре. 2 июня 2000 Святослав Федоров погиб в результате крушения . Автор 480 научных работ, 7 монографий, 238 авторских свидетельств, 130 зарубежных патентов и более 180 изобретений.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Удостоен званий «Заслуженный изобретатель СССР», «Герой Социалистического Труда» (1987) и др. В 1986 за научные исследования в области офтальмологии и микрохирургии глаза был удостоен высшей награды РАН — Золотой медали имени М.В.Ломоносова, являлся лауреатом ряда международных научных премий.</a:t>
            </a:r>
            <a:endParaRPr/>
          </a:p>
          <a:p>
            <a:endParaRPr/>
          </a:p>
        </p:txBody>
      </p:sp>
      <p:pic>
        <p:nvPicPr>
          <p:cNvPr id="149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28760" y="1143000"/>
            <a:ext cx="3594240" cy="400032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1000" fill="freeze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1" dur="1000" fill="freeze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4071960" y="-42480"/>
            <a:ext cx="4857480" cy="666252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ПУГАЧЕВА Алла Борисовна (р. 1949), российская эстрадная певица, народная артистка СССР (1991), член Общественной палаты РФ.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Окончила дирижерско-хоровое отделение Московского музыкального училища им. Ипполитова-Иванова и режиссерский факультет ГИТИСа им. Луначарского (ныне РАТИ) (1981).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Еще школьницей спела на радио песню «Робот, стань человеком». В 1972-73 выступала в оркестре под управлением О. Лундстрема. В 1974-75 работала в ансамбле «Веселые ребята». В 1975 стала обладательницей Гран-при фестиваля «Золотой Орфей» (Болгария) с песней «Арлекино», после которой певица стала по-настоящему популярной. 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Певицей были подготовлены яркие эмоционально насыщенные концертные программы: «Монологи певицы», «Пришла и говорю», «Рождественские встречи». Ею создан целый ряд песен на слова известных поэтов (Ахматовой, Мандельштама). 1988 год ознаменовался созданием «Театра песни», давней мечты Пугачевой, ставшей художественным руководителем театра-студии.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  Пугачева объездила весь мир со своими сольными программами. В 1992 получила приз «Овация» в номинации «Лучшая певица года», в 1994 — в номинации «Живая легенда», в 1995 — в номинации «Лучший режиссер-постановщик». В 1999 награждена орденом «За заслуги перед Отечеством» II степени.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Georgia"/>
                <a:ea typeface="Times New Roman"/>
              </a:rPr>
              <a:t>    До последнего времени Пугачева продолжает активную творческую деятельность. Она постоянный участник престижных концертов и телевизионных шоу. Певица регулярно выпускает новые компакт-диски, последним из которых является альбом «Живи спокойно, страна!» (2003).  В декабре 2003 она была удостоена премии «Золотой граммофон» «Русского радио».</a:t>
            </a:r>
            <a:endParaRPr/>
          </a:p>
        </p:txBody>
      </p:sp>
      <p:pic>
        <p:nvPicPr>
          <p:cNvPr id="15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69080" y="642960"/>
            <a:ext cx="3102480" cy="345276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7" dur="1000" fill="freez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1" dur="1000" fill="freez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1785960" y="285840"/>
            <a:ext cx="5643360" cy="1856880"/>
          </a:xfrm>
          <a:prstGeom prst="ellipse">
            <a:avLst/>
          </a:prstGeom>
          <a:gradFill>
            <a:gsLst>
              <a:gs pos="0">
                <a:srgbClr val="DDE5FA"/>
              </a:gs>
              <a:gs pos="100000">
                <a:srgbClr val="B7C9F5"/>
              </a:gs>
            </a:gsLst>
            <a:path path="circle"/>
          </a:gradFill>
          <a:ln w="12600">
            <a:solidFill>
              <a:srgbClr val="8D9CBE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2400" i="1">
                <a:solidFill>
                  <a:srgbClr val="000000"/>
                </a:solidFill>
                <a:latin typeface="Georgia"/>
              </a:rPr>
              <a:t>Факторы, влияющие </a:t>
            </a:r>
            <a:endParaRPr/>
          </a:p>
          <a:p>
            <a:pPr algn="ctr"/>
            <a:r>
              <a:rPr lang="ru-RU" sz="2400" i="1">
                <a:solidFill>
                  <a:srgbClr val="000000"/>
                </a:solidFill>
                <a:latin typeface="Georgia"/>
              </a:rPr>
              <a:t>на выбор</a:t>
            </a:r>
            <a:endParaRPr/>
          </a:p>
          <a:p>
            <a:pPr algn="ctr"/>
            <a:r>
              <a:rPr lang="ru-RU" sz="2400" i="1">
                <a:solidFill>
                  <a:srgbClr val="000000"/>
                </a:solidFill>
                <a:latin typeface="Georgia"/>
              </a:rPr>
              <a:t>профессии </a:t>
            </a:r>
            <a:endParaRPr/>
          </a:p>
          <a:p>
            <a:pPr algn="ctr"/>
            <a:r>
              <a:rPr lang="ru-RU" sz="2400" i="1">
                <a:solidFill>
                  <a:srgbClr val="000000"/>
                </a:solidFill>
                <a:latin typeface="Georgia"/>
              </a:rPr>
              <a:t>старшеклассниками</a:t>
            </a:r>
            <a:endParaRPr/>
          </a:p>
        </p:txBody>
      </p:sp>
      <p:sp>
        <p:nvSpPr>
          <p:cNvPr id="63" name="CustomShape 2"/>
          <p:cNvSpPr/>
          <p:nvPr/>
        </p:nvSpPr>
        <p:spPr>
          <a:xfrm>
            <a:off x="1896480" y="1571760"/>
            <a:ext cx="485280" cy="187128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64" name="CustomShape 3"/>
          <p:cNvSpPr/>
          <p:nvPr/>
        </p:nvSpPr>
        <p:spPr>
          <a:xfrm>
            <a:off x="2973960" y="2138760"/>
            <a:ext cx="485280" cy="187128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65" name="CustomShape 4"/>
          <p:cNvSpPr/>
          <p:nvPr/>
        </p:nvSpPr>
        <p:spPr>
          <a:xfrm>
            <a:off x="4071960" y="2143080"/>
            <a:ext cx="449280" cy="329184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66" name="CustomShape 5"/>
          <p:cNvSpPr/>
          <p:nvPr/>
        </p:nvSpPr>
        <p:spPr>
          <a:xfrm>
            <a:off x="5061600" y="2286360"/>
            <a:ext cx="485280" cy="167580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67" name="CustomShape 6"/>
          <p:cNvSpPr/>
          <p:nvPr/>
        </p:nvSpPr>
        <p:spPr>
          <a:xfrm>
            <a:off x="6500880" y="2073240"/>
            <a:ext cx="485280" cy="178848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68" name="CustomShape 7"/>
          <p:cNvSpPr/>
          <p:nvPr/>
        </p:nvSpPr>
        <p:spPr>
          <a:xfrm>
            <a:off x="142920" y="350028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2000">
                <a:solidFill>
                  <a:srgbClr val="000000"/>
                </a:solidFill>
                <a:latin typeface="Georgia"/>
              </a:rPr>
              <a:t>возможности, </a:t>
            </a:r>
            <a:endParaRPr/>
          </a:p>
          <a:p>
            <a:pPr algn="ctr"/>
            <a:r>
              <a:rPr lang="ru-RU" sz="2000">
                <a:solidFill>
                  <a:srgbClr val="000000"/>
                </a:solidFill>
                <a:latin typeface="Georgia"/>
              </a:rPr>
              <a:t>способности</a:t>
            </a:r>
            <a:endParaRPr/>
          </a:p>
        </p:txBody>
      </p:sp>
      <p:sp>
        <p:nvSpPr>
          <p:cNvPr id="69" name="CustomShape 8"/>
          <p:cNvSpPr/>
          <p:nvPr/>
        </p:nvSpPr>
        <p:spPr>
          <a:xfrm>
            <a:off x="1928880" y="400068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2000">
                <a:solidFill>
                  <a:srgbClr val="0D1119"/>
                </a:solidFill>
                <a:latin typeface="Georgia"/>
              </a:rPr>
              <a:t>мнение </a:t>
            </a:r>
            <a:endParaRPr/>
          </a:p>
          <a:p>
            <a:pPr algn="ctr"/>
            <a:r>
              <a:rPr lang="ru-RU" sz="2000">
                <a:solidFill>
                  <a:srgbClr val="0D1119"/>
                </a:solidFill>
                <a:latin typeface="Georgia"/>
              </a:rPr>
              <a:t>родителей</a:t>
            </a:r>
            <a:endParaRPr/>
          </a:p>
        </p:txBody>
      </p:sp>
      <p:sp>
        <p:nvSpPr>
          <p:cNvPr id="70" name="CustomShape 9"/>
          <p:cNvSpPr/>
          <p:nvPr/>
        </p:nvSpPr>
        <p:spPr>
          <a:xfrm>
            <a:off x="3643200" y="548964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2000">
                <a:solidFill>
                  <a:srgbClr val="1C1601"/>
                </a:solidFill>
                <a:latin typeface="Georgia"/>
              </a:rPr>
              <a:t>мода и </a:t>
            </a:r>
            <a:endParaRPr/>
          </a:p>
          <a:p>
            <a:pPr algn="ctr"/>
            <a:r>
              <a:rPr lang="ru-RU" sz="2000">
                <a:solidFill>
                  <a:srgbClr val="1C1601"/>
                </a:solidFill>
                <a:latin typeface="Georgia"/>
              </a:rPr>
              <a:t>престиж</a:t>
            </a:r>
            <a:endParaRPr/>
          </a:p>
        </p:txBody>
      </p:sp>
      <p:sp>
        <p:nvSpPr>
          <p:cNvPr id="71" name="CustomShape 10"/>
          <p:cNvSpPr/>
          <p:nvPr/>
        </p:nvSpPr>
        <p:spPr>
          <a:xfrm>
            <a:off x="4572000" y="385776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2000">
                <a:solidFill>
                  <a:srgbClr val="000000"/>
                </a:solidFill>
                <a:latin typeface="Georgia"/>
              </a:rPr>
              <a:t>будущая </a:t>
            </a:r>
            <a:endParaRPr/>
          </a:p>
          <a:p>
            <a:pPr algn="ctr"/>
            <a:r>
              <a:rPr lang="ru-RU" sz="2000">
                <a:solidFill>
                  <a:srgbClr val="000000"/>
                </a:solidFill>
                <a:latin typeface="Georgia"/>
              </a:rPr>
              <a:t>зарплата</a:t>
            </a:r>
            <a:endParaRPr/>
          </a:p>
        </p:txBody>
      </p:sp>
      <p:sp>
        <p:nvSpPr>
          <p:cNvPr id="72" name="CustomShape 11"/>
          <p:cNvSpPr/>
          <p:nvPr/>
        </p:nvSpPr>
        <p:spPr>
          <a:xfrm>
            <a:off x="6715080" y="350028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востребованность</a:t>
            </a:r>
            <a:endParaRPr/>
          </a:p>
          <a:p>
            <a:pPr algn="ctr"/>
            <a:r>
              <a:rPr lang="ru-RU">
                <a:solidFill>
                  <a:srgbClr val="000000"/>
                </a:solidFill>
                <a:latin typeface="Georgia"/>
              </a:rPr>
              <a:t>профессии</a:t>
            </a:r>
            <a:endParaRPr/>
          </a:p>
        </p:txBody>
      </p:sp>
      <p:sp>
        <p:nvSpPr>
          <p:cNvPr id="73" name="CustomShape 12"/>
          <p:cNvSpPr/>
          <p:nvPr/>
        </p:nvSpPr>
        <p:spPr>
          <a:xfrm>
            <a:off x="5929200" y="2043000"/>
            <a:ext cx="387000" cy="3526200"/>
          </a:xfrm>
          <a:prstGeom prst="downArrow">
            <a:avLst>
              <a:gd name="adj1" fmla="val 0"/>
              <a:gd name="adj2" fmla="val 0"/>
            </a:avLst>
          </a:prstGeom>
          <a:solidFill>
            <a:srgbClr val="00CCFF"/>
          </a:solidFill>
          <a:ln w="9360">
            <a:solidFill>
              <a:srgbClr val="000000"/>
            </a:solidFill>
            <a:miter/>
          </a:ln>
        </p:spPr>
      </p:sp>
      <p:sp>
        <p:nvSpPr>
          <p:cNvPr id="74" name="CustomShape 13"/>
          <p:cNvSpPr/>
          <p:nvPr/>
        </p:nvSpPr>
        <p:spPr>
          <a:xfrm>
            <a:off x="6072120" y="5214960"/>
            <a:ext cx="1942920" cy="13680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round/>
          </a:ln>
        </p:spPr>
        <p:txBody>
          <a:bodyPr wrap="none" lIns="90000" tIns="45000" rIns="90000" bIns="45000" anchor="ctr"/>
          <a:lstStyle/>
          <a:p>
            <a:r>
              <a:rPr lang="ru-RU" sz="2000">
                <a:solidFill>
                  <a:srgbClr val="000000"/>
                </a:solidFill>
                <a:latin typeface="Georgia"/>
              </a:rPr>
              <a:t>интересы, </a:t>
            </a:r>
            <a:endParaRPr/>
          </a:p>
          <a:p>
            <a:r>
              <a:rPr lang="ru-RU" sz="2000">
                <a:solidFill>
                  <a:srgbClr val="000000"/>
                </a:solidFill>
                <a:latin typeface="Georgia"/>
              </a:rPr>
              <a:t>склонности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500" fill="freez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1" dur="500" fill="freez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5" dur="500" fill="freez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9" dur="500" fill="freez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23" dur="500" fill="freez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27" dur="500" fill="freez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1" dur="500" fill="freez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5" dur="500" fill="freez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9" dur="500" fill="freez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3" dur="500" fill="freez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47" dur="500" fill="freez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51" dur="500" fill="freez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55" dur="500" fill="freez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100400" y="357120"/>
            <a:ext cx="942480" cy="54529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8800" b="1">
                <a:solidFill>
                  <a:srgbClr val="00B050"/>
                </a:solidFill>
                <a:latin typeface="Georgia"/>
              </a:rPr>
              <a:t>НАДО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7" dur="1000" fill="freez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85840" y="214200"/>
            <a:ext cx="8513280" cy="6489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2800" b="1">
                <a:solidFill>
                  <a:srgbClr val="00B050"/>
                </a:solidFill>
                <a:latin typeface="Georgia"/>
              </a:rPr>
              <a:t>ПРОФЕССИИ,  КОТОРЫЕ  БУДУТ ВОСТРЕБОВАНЫ ЧЕРЕЗ 5 -6 ЛЕТ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профессии, связанные со сферой управления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профессии, связанные с внедрением компьютерной техники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строительные профессии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 в сфере образования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профессии, связанные с сервисом семьи 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 в области здравоохранения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 в области информации и связи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профессии, связанные с банковским делом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 в сфере производства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профессии, связанные с туристическим сервисом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0" y="0"/>
            <a:ext cx="5714640" cy="9000"/>
          </a:xfrm>
          <a:prstGeom prst="rect">
            <a:avLst/>
          </a:prstGeom>
        </p:spPr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7" dur="1000" fill="freez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214200" y="285840"/>
            <a:ext cx="2214360" cy="10652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200" b="1">
                <a:solidFill>
                  <a:srgbClr val="C00000"/>
                </a:solidFill>
                <a:latin typeface="Georgia"/>
              </a:rPr>
              <a:t>желания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214200" y="2428920"/>
            <a:ext cx="249984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200" b="1">
                <a:solidFill>
                  <a:srgbClr val="C00000"/>
                </a:solidFill>
                <a:latin typeface="Georgia"/>
              </a:rPr>
              <a:t>интересы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285840" y="4500720"/>
            <a:ext cx="4337640" cy="5778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3200" b="1">
                <a:solidFill>
                  <a:srgbClr val="C00000"/>
                </a:solidFill>
                <a:latin typeface="Georgia"/>
              </a:rPr>
              <a:t>склонности</a:t>
            </a:r>
            <a:r>
              <a:rPr lang="ru-RU" sz="3200" b="1">
                <a:solidFill>
                  <a:srgbClr val="FF0000"/>
                </a:solidFill>
                <a:latin typeface="Georgia"/>
              </a:rPr>
              <a:t> </a:t>
            </a: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6143760" y="2357280"/>
            <a:ext cx="2744280" cy="1309320"/>
          </a:xfrm>
          <a:prstGeom prst="rect">
            <a:avLst/>
          </a:prstGeom>
          <a:gradFill>
            <a:gsLst>
              <a:gs pos="0">
                <a:srgbClr val="FFDDD3"/>
              </a:gs>
              <a:gs pos="100000">
                <a:srgbClr val="FFB59A"/>
              </a:gs>
            </a:gsLst>
            <a:path path="circle"/>
          </a:gradFill>
          <a:ln w="12600">
            <a:solidFill>
              <a:srgbClr val="FF6A09"/>
            </a:solidFill>
            <a:round/>
          </a:ln>
        </p:spPr>
        <p:txBody>
          <a:bodyPr lIns="90000" tIns="45000" rIns="90000" bIns="45000"/>
          <a:lstStyle/>
          <a:p>
            <a:r>
              <a:rPr lang="ru-RU" sz="4000">
                <a:solidFill>
                  <a:srgbClr val="002060"/>
                </a:solidFill>
                <a:latin typeface="Georgia"/>
              </a:rPr>
              <a:t>призвание</a:t>
            </a:r>
            <a:endParaRPr/>
          </a:p>
        </p:txBody>
      </p:sp>
      <p:cxnSp>
        <p:nvCxnSpPr>
          <p:cNvPr id="91" name="Line 5"/>
          <p:cNvCxnSpPr/>
          <p:nvPr/>
        </p:nvCxnSpPr>
        <p:spPr>
          <a:xfrm>
            <a:off x="2500200" y="785520"/>
            <a:ext cx="3643560" cy="2072160"/>
          </a:xfrm>
          <a:prstGeom prst="straightConnector1">
            <a:avLst/>
          </a:prstGeom>
          <a:ln w="34920">
            <a:solidFill>
              <a:srgbClr val="FE8637"/>
            </a:solidFill>
            <a:round/>
            <a:tailEnd type="triangle" w="med" len="med"/>
          </a:ln>
        </p:spPr>
      </p:cxnSp>
      <p:cxnSp>
        <p:nvCxnSpPr>
          <p:cNvPr id="92" name="Line 6"/>
          <p:cNvCxnSpPr/>
          <p:nvPr/>
        </p:nvCxnSpPr>
        <p:spPr>
          <a:xfrm flipV="1">
            <a:off x="2500200" y="2857320"/>
            <a:ext cx="3572280" cy="71640"/>
          </a:xfrm>
          <a:prstGeom prst="straightConnector1">
            <a:avLst/>
          </a:prstGeom>
          <a:ln w="25560">
            <a:solidFill>
              <a:srgbClr val="AEBAD5"/>
            </a:solidFill>
            <a:round/>
            <a:tailEnd type="triangle" w="med" len="med"/>
          </a:ln>
        </p:spPr>
      </p:cxnSp>
      <p:cxnSp>
        <p:nvCxnSpPr>
          <p:cNvPr id="93" name="Line 7"/>
          <p:cNvCxnSpPr/>
          <p:nvPr/>
        </p:nvCxnSpPr>
        <p:spPr>
          <a:xfrm flipV="1">
            <a:off x="2928600" y="2928600"/>
            <a:ext cx="3072240" cy="1861200"/>
          </a:xfrm>
          <a:prstGeom prst="straightConnector1">
            <a:avLst/>
          </a:prstGeom>
          <a:ln w="25560">
            <a:solidFill>
              <a:srgbClr val="AEBAD5"/>
            </a:solidFill>
            <a:round/>
            <a:tailEnd type="triangle" w="med" len="med"/>
          </a:ln>
        </p:spPr>
      </p:cxnSp>
      <p:sp>
        <p:nvSpPr>
          <p:cNvPr id="94" name="CustomShape 8"/>
          <p:cNvSpPr/>
          <p:nvPr/>
        </p:nvSpPr>
        <p:spPr>
          <a:xfrm>
            <a:off x="7072200" y="3072240"/>
            <a:ext cx="928440" cy="37479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6000" b="1">
                <a:solidFill>
                  <a:srgbClr val="00B050"/>
                </a:solidFill>
                <a:latin typeface="Georgia"/>
              </a:rPr>
              <a:t>ХОЧУ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7" dur="1000" fill="freez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1" dur="1000" fill="freez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5" dur="1000" fill="freez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9" dur="1000" fill="freez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23" dur="1000" fill="freez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27" dur="1000" fill="freez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1" dur="1000" fill="freez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5" dur="1000" fill="freez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285840" y="500040"/>
            <a:ext cx="1285560" cy="1213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cxnSp>
        <p:nvCxnSpPr>
          <p:cNvPr id="96" name="Line 2"/>
          <p:cNvCxnSpPr/>
          <p:nvPr/>
        </p:nvCxnSpPr>
        <p:spPr>
          <a:xfrm flipV="1">
            <a:off x="2000160" y="785520"/>
            <a:ext cx="500400" cy="738720"/>
          </a:xfrm>
          <a:prstGeom prst="straightConnector1">
            <a:avLst/>
          </a:prstGeom>
          <a:ln w="25560">
            <a:solidFill>
              <a:srgbClr val="F5CD2D"/>
            </a:solidFill>
            <a:round/>
          </a:ln>
        </p:spPr>
      </p:cxnSp>
      <p:cxnSp>
        <p:nvCxnSpPr>
          <p:cNvPr id="97" name="Line 3"/>
          <p:cNvCxnSpPr/>
          <p:nvPr/>
        </p:nvCxnSpPr>
        <p:spPr>
          <a:xfrm>
            <a:off x="2500200" y="857160"/>
            <a:ext cx="428760" cy="714600"/>
          </a:xfrm>
          <a:prstGeom prst="straightConnector1">
            <a:avLst/>
          </a:prstGeom>
          <a:ln w="25560">
            <a:solidFill>
              <a:srgbClr val="AEBAD5"/>
            </a:solidFill>
            <a:round/>
          </a:ln>
        </p:spPr>
      </p:cxnSp>
      <p:sp>
        <p:nvSpPr>
          <p:cNvPr id="98" name="CustomShape 4"/>
          <p:cNvSpPr/>
          <p:nvPr/>
        </p:nvSpPr>
        <p:spPr>
          <a:xfrm>
            <a:off x="5072040" y="714240"/>
            <a:ext cx="826560" cy="77904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9" name="CustomShape 5"/>
          <p:cNvSpPr/>
          <p:nvPr/>
        </p:nvSpPr>
        <p:spPr>
          <a:xfrm>
            <a:off x="7358040" y="571320"/>
            <a:ext cx="763200" cy="914040"/>
          </a:xfrm>
          <a:prstGeom prst="triangle">
            <a:avLst>
              <a:gd name="adj" fmla="val 10800"/>
            </a:avLst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cxnSp>
        <p:nvCxnSpPr>
          <p:cNvPr id="100" name="Line 6"/>
          <p:cNvCxnSpPr/>
          <p:nvPr/>
        </p:nvCxnSpPr>
        <p:spPr>
          <a:xfrm flipV="1">
            <a:off x="2928600" y="928440"/>
            <a:ext cx="357840" cy="627480"/>
          </a:xfrm>
          <a:prstGeom prst="straightConnector1">
            <a:avLst/>
          </a:prstGeom>
          <a:ln w="34920">
            <a:solidFill>
              <a:srgbClr val="AEBAD5"/>
            </a:solidFill>
            <a:round/>
          </a:ln>
        </p:spPr>
      </p:cxnSp>
      <p:cxnSp>
        <p:nvCxnSpPr>
          <p:cNvPr id="101" name="Line 7"/>
          <p:cNvCxnSpPr/>
          <p:nvPr/>
        </p:nvCxnSpPr>
        <p:spPr>
          <a:xfrm>
            <a:off x="3286080" y="928440"/>
            <a:ext cx="500400" cy="643320"/>
          </a:xfrm>
          <a:prstGeom prst="straightConnector1">
            <a:avLst/>
          </a:prstGeom>
          <a:ln w="34920">
            <a:solidFill>
              <a:srgbClr val="AEBAD5"/>
            </a:solidFill>
            <a:round/>
          </a:ln>
        </p:spPr>
      </p:cxnSp>
      <p:sp>
        <p:nvSpPr>
          <p:cNvPr id="102" name="CustomShape 8"/>
          <p:cNvSpPr/>
          <p:nvPr/>
        </p:nvSpPr>
        <p:spPr>
          <a:xfrm>
            <a:off x="915480" y="0"/>
            <a:ext cx="406440" cy="5169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1</a:t>
            </a:r>
            <a:endParaRPr/>
          </a:p>
        </p:txBody>
      </p:sp>
      <p:sp>
        <p:nvSpPr>
          <p:cNvPr id="103" name="CustomShape 9"/>
          <p:cNvSpPr/>
          <p:nvPr/>
        </p:nvSpPr>
        <p:spPr>
          <a:xfrm>
            <a:off x="2629800" y="357120"/>
            <a:ext cx="406440" cy="5169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2</a:t>
            </a:r>
            <a:endParaRPr/>
          </a:p>
        </p:txBody>
      </p:sp>
      <p:sp>
        <p:nvSpPr>
          <p:cNvPr id="104" name="CustomShape 10"/>
          <p:cNvSpPr/>
          <p:nvPr/>
        </p:nvSpPr>
        <p:spPr>
          <a:xfrm>
            <a:off x="5214960" y="285840"/>
            <a:ext cx="59436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3</a:t>
            </a:r>
            <a:endParaRPr/>
          </a:p>
        </p:txBody>
      </p:sp>
      <p:sp>
        <p:nvSpPr>
          <p:cNvPr id="105" name="CustomShape 11"/>
          <p:cNvSpPr/>
          <p:nvPr/>
        </p:nvSpPr>
        <p:spPr>
          <a:xfrm>
            <a:off x="7429680" y="142920"/>
            <a:ext cx="642600" cy="5169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ru-RU" sz="2800">
                <a:solidFill>
                  <a:srgbClr val="000000"/>
                </a:solidFill>
                <a:latin typeface="Century Schoolbook"/>
              </a:rPr>
              <a:t>4</a:t>
            </a:r>
            <a:endParaRPr/>
          </a:p>
        </p:txBody>
      </p:sp>
      <p:sp>
        <p:nvSpPr>
          <p:cNvPr id="106" name="CustomShape 12"/>
          <p:cNvSpPr/>
          <p:nvPr/>
        </p:nvSpPr>
        <p:spPr>
          <a:xfrm>
            <a:off x="714240" y="6143760"/>
            <a:ext cx="3428640" cy="3952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ru-RU" sz="2000" b="1">
                <a:solidFill>
                  <a:srgbClr val="00B050"/>
                </a:solidFill>
                <a:latin typeface="Georgia"/>
              </a:rPr>
              <a:t>ПСИХОГЕОМЕТРИЯ</a:t>
            </a:r>
            <a:endParaRPr/>
          </a:p>
        </p:txBody>
      </p:sp>
      <p:sp>
        <p:nvSpPr>
          <p:cNvPr id="107" name="CustomShape 13"/>
          <p:cNvSpPr/>
          <p:nvPr/>
        </p:nvSpPr>
        <p:spPr>
          <a:xfrm>
            <a:off x="142920" y="2090160"/>
            <a:ext cx="1642680" cy="3655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1300">
                <a:solidFill>
                  <a:srgbClr val="000000"/>
                </a:solidFill>
                <a:latin typeface="Times New Roman"/>
                <a:ea typeface="Calibri"/>
              </a:rPr>
              <a:t>У тебя развито трудолюбие, выносливость, терпение. Имеется склонность к систематизации, упорядочиванию, организации людей и вещей вокруг себя.  Ты  можешь стать отличным администратором, но не рекомендуется связывать свою профессиональную деятельность со сферой менеджмента.</a:t>
            </a:r>
            <a:endParaRPr/>
          </a:p>
        </p:txBody>
      </p:sp>
      <p:sp>
        <p:nvSpPr>
          <p:cNvPr id="108" name="CustomShape 14"/>
          <p:cNvSpPr/>
          <p:nvPr/>
        </p:nvSpPr>
        <p:spPr>
          <a:xfrm>
            <a:off x="2357280" y="2231280"/>
            <a:ext cx="1428480" cy="3259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1300">
                <a:solidFill>
                  <a:srgbClr val="000000"/>
                </a:solidFill>
                <a:latin typeface="Times New Roman"/>
                <a:ea typeface="Calibri"/>
              </a:rPr>
              <a:t>Ты обладаешь творчеством, интуицией, способен видеть красоту. Имеешь природное остроумие. Для тебя скучны шаблоны, правила, инструкции. Отсутствие настойчивости мешает тебе  в доведении дела до конца.</a:t>
            </a:r>
            <a:endParaRPr/>
          </a:p>
        </p:txBody>
      </p:sp>
      <p:sp>
        <p:nvSpPr>
          <p:cNvPr id="109" name="CustomShape 15"/>
          <p:cNvSpPr/>
          <p:nvPr/>
        </p:nvSpPr>
        <p:spPr>
          <a:xfrm>
            <a:off x="4429080" y="2477880"/>
            <a:ext cx="1785600" cy="4051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1300">
                <a:solidFill>
                  <a:srgbClr val="000000"/>
                </a:solidFill>
                <a:latin typeface="Times New Roman"/>
                <a:ea typeface="Calibri"/>
              </a:rPr>
              <a:t>У тебя развита доброжелательность. Ты – отличный коммуникатор, как никто умеешь слушать собеседника, способен сопереживать, сочувствовать, эмоционально откликаться на чужую боль. Для тебя не приемлем межличностный конфликт, и не рекомендуется профессиональная сфера менеджмента. Из тебя может получиться отличный психолог.</a:t>
            </a:r>
            <a:endParaRPr/>
          </a:p>
        </p:txBody>
      </p:sp>
      <p:sp>
        <p:nvSpPr>
          <p:cNvPr id="110" name="CustomShape 16"/>
          <p:cNvSpPr/>
          <p:nvPr/>
        </p:nvSpPr>
        <p:spPr>
          <a:xfrm>
            <a:off x="6786720" y="2448360"/>
            <a:ext cx="1714320" cy="3853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ru-RU" sz="1300">
                <a:solidFill>
                  <a:srgbClr val="000000"/>
                </a:solidFill>
                <a:latin typeface="Times New Roman"/>
                <a:ea typeface="Calibri"/>
              </a:rPr>
              <a:t>Тебе свойственно лидерство, способность концентрироваться на главной цели, энергичность, уверенность, установка на выигрыш, победу, успех. Ты категоричен в высказываниях, честолюбив, стремишься достичь высокого статуса, положения в обществе. Тебе рекомендуется сфера менеджмента.</a:t>
            </a:r>
            <a:endParaRPr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7" dur="1000" fill="freez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1" dur="1000" fill="freez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5" dur="1000" fill="freez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19" dur="1000" fill="freez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23" dur="1000" fill="freez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27" dur="1000" fill="freeze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1" dur="1000" fill="freeze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5" dur="1000" fill="freeze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39" dur="1000" fill="freez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43" dur="1000" fill="freez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47" dur="1000" fill="freeze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51" dur="500" fill="freeze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56" dur="1000" fill="freeze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arn(inHorizontal)">
                                      <p:cBhvr additive="repl">
                                        <p:cTn id="61" dur="500" fill="freeze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66" dur="1000" fill="freez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71" dur="1000" fill="freeze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PresentationFormat>Экран (4:3)</PresentationFormat>
  <Paragraphs>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modified xsi:type="dcterms:W3CDTF">2012-11-15T05:41:18Z</dcterms:modified>
</cp:coreProperties>
</file>