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804" r:id="rId4"/>
    <p:sldMasterId id="2147483828" r:id="rId5"/>
    <p:sldMasterId id="2147483840" r:id="rId6"/>
    <p:sldMasterId id="2147483852" r:id="rId7"/>
    <p:sldMasterId id="2147483864" r:id="rId8"/>
    <p:sldMasterId id="2147483900" r:id="rId9"/>
  </p:sldMasterIdLst>
  <p:notesMasterIdLst>
    <p:notesMasterId r:id="rId38"/>
  </p:notesMasterIdLst>
  <p:sldIdLst>
    <p:sldId id="257" r:id="rId10"/>
    <p:sldId id="281" r:id="rId11"/>
    <p:sldId id="282" r:id="rId12"/>
    <p:sldId id="285" r:id="rId13"/>
    <p:sldId id="286" r:id="rId14"/>
    <p:sldId id="283" r:id="rId15"/>
    <p:sldId id="262" r:id="rId16"/>
    <p:sldId id="263" r:id="rId17"/>
    <p:sldId id="256" r:id="rId18"/>
    <p:sldId id="279" r:id="rId19"/>
    <p:sldId id="260" r:id="rId20"/>
    <p:sldId id="258" r:id="rId21"/>
    <p:sldId id="259" r:id="rId22"/>
    <p:sldId id="266" r:id="rId23"/>
    <p:sldId id="273" r:id="rId24"/>
    <p:sldId id="277" r:id="rId25"/>
    <p:sldId id="278" r:id="rId26"/>
    <p:sldId id="280" r:id="rId27"/>
    <p:sldId id="267" r:id="rId28"/>
    <p:sldId id="268" r:id="rId29"/>
    <p:sldId id="269" r:id="rId30"/>
    <p:sldId id="270" r:id="rId31"/>
    <p:sldId id="271" r:id="rId32"/>
    <p:sldId id="272" r:id="rId33"/>
    <p:sldId id="275" r:id="rId34"/>
    <p:sldId id="274" r:id="rId35"/>
    <p:sldId id="276" r:id="rId36"/>
    <p:sldId id="287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slide" Target="slides/slide20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8767BB-58ED-4D2B-87B5-A0A33394E765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72AD7-269E-49B0-A276-26DBDC95323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572AD7-269E-49B0-A276-26DBDC95323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Documents%20and%20Settings\&#1063;&#1080;&#1085;&#1075;&#1080;&#1079;\&#1056;&#1072;&#1073;&#1086;&#1095;&#1080;&#1081;%20&#1089;&#1090;&#1086;&#1083;\&#1052;&#1045;&#1051;&#1054;&#1044;&#1048;&#1048;\&#1055;&#1040;&#1057;&#1061;&#1040;&#1051;&#1068;&#1053;&#1067;&#1049;%20&#1050;&#1040;&#1053;&#1054;&#1053;.mp3" TargetMode="Externa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357166"/>
            <a:ext cx="74295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Святые земли Русской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Рисунок 2" descr="Храм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3042" y="2143116"/>
            <a:ext cx="6286544" cy="4266731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Чингиз\Рабочий стол\звонниц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785794"/>
            <a:ext cx="7215238" cy="5857916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Колокола – русское чудо!</a:t>
            </a:r>
          </a:p>
          <a:p>
            <a:r>
              <a:rPr lang="ru-RU" dirty="0" smtClean="0"/>
              <a:t>Колокольные звоны – это голос Родины.</a:t>
            </a:r>
          </a:p>
          <a:p>
            <a:r>
              <a:rPr lang="ru-RU" b="1" i="1" dirty="0" smtClean="0"/>
              <a:t>Благовест </a:t>
            </a:r>
            <a:r>
              <a:rPr lang="ru-RU" dirty="0" smtClean="0"/>
              <a:t>– благая весть.</a:t>
            </a:r>
          </a:p>
          <a:p>
            <a:r>
              <a:rPr lang="ru-RU" dirty="0" smtClean="0"/>
              <a:t>Благо –добро, радость, счастье, праздник, мир, покой.</a:t>
            </a:r>
          </a:p>
          <a:p>
            <a:r>
              <a:rPr lang="ru-RU" b="1" i="1" dirty="0" smtClean="0"/>
              <a:t>Величание-</a:t>
            </a:r>
            <a:r>
              <a:rPr lang="ru-RU" dirty="0" smtClean="0"/>
              <a:t> это молитвенное торжественное песнопение (величать- значит восхвалять, славить, чествовать).</a:t>
            </a:r>
          </a:p>
          <a:p>
            <a:r>
              <a:rPr lang="ru-RU" b="1" i="1" dirty="0" smtClean="0"/>
              <a:t>Торжественный  перезвон.</a:t>
            </a:r>
            <a:endParaRPr lang="ru-RU" dirty="0" smtClean="0"/>
          </a:p>
          <a:p>
            <a:r>
              <a:rPr lang="ru-RU" b="1" i="1" dirty="0" err="1" smtClean="0"/>
              <a:t>Всполошный</a:t>
            </a:r>
            <a:r>
              <a:rPr lang="ru-RU" b="1" i="1" dirty="0" smtClean="0"/>
              <a:t> </a:t>
            </a:r>
            <a:r>
              <a:rPr lang="ru-RU" dirty="0" smtClean="0"/>
              <a:t> колокол.</a:t>
            </a:r>
          </a:p>
          <a:p>
            <a:r>
              <a:rPr lang="ru-RU" b="1" i="1" dirty="0" smtClean="0"/>
              <a:t>Набатный</a:t>
            </a:r>
            <a:r>
              <a:rPr lang="ru-RU" dirty="0" smtClean="0"/>
              <a:t> колокол.</a:t>
            </a:r>
          </a:p>
          <a:p>
            <a:r>
              <a:rPr lang="ru-RU" b="1" i="1" dirty="0" smtClean="0"/>
              <a:t>Метельный</a:t>
            </a:r>
            <a:r>
              <a:rPr lang="ru-RU" dirty="0" smtClean="0"/>
              <a:t> звон.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285728"/>
            <a:ext cx="63579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Колокола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Чингиз\Рабочий стол\Святые земли Русской\b04 звонари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00042"/>
            <a:ext cx="7429552" cy="5357850"/>
          </a:xfrm>
          <a:prstGeom prst="rect">
            <a:avLst/>
          </a:prstGeom>
          <a:noFill/>
        </p:spPr>
      </p:pic>
      <p:pic>
        <p:nvPicPr>
          <p:cNvPr id="5" name="ПАСХАЛЬНЫЙ КАН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58214" y="5714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8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8286808" cy="600079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800" b="1" dirty="0" smtClean="0"/>
              <a:t>                                   Великий  колокольный звон.</a:t>
            </a:r>
            <a:endParaRPr lang="ru-RU" sz="3800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Что такое </a:t>
            </a:r>
            <a:r>
              <a:rPr lang="ru-RU" b="1" dirty="0" smtClean="0"/>
              <a:t>Благовест</a:t>
            </a:r>
            <a:r>
              <a:rPr lang="ru-RU" dirty="0" smtClean="0"/>
              <a:t> – мы уже знаем.</a:t>
            </a:r>
          </a:p>
          <a:p>
            <a:pPr>
              <a:buNone/>
            </a:pPr>
            <a:r>
              <a:rPr lang="ru-RU" dirty="0" smtClean="0"/>
              <a:t>Дадим определение другим названиям.</a:t>
            </a:r>
          </a:p>
          <a:p>
            <a:pPr>
              <a:buNone/>
            </a:pPr>
            <a:r>
              <a:rPr lang="ru-RU" dirty="0" smtClean="0"/>
              <a:t>Мне хотелось бы, чтобы из всей возможной палитры звучания колокола как инструмента православного храма вы запомнили </a:t>
            </a:r>
            <a:r>
              <a:rPr lang="ru-RU" b="1" i="1" dirty="0" smtClean="0"/>
              <a:t>благовест.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Торжественный  перезвон</a:t>
            </a:r>
            <a:r>
              <a:rPr lang="ru-RU" dirty="0" smtClean="0"/>
              <a:t> – которым встречали победоносных ратников.</a:t>
            </a:r>
          </a:p>
          <a:p>
            <a:pPr>
              <a:buNone/>
            </a:pPr>
            <a:r>
              <a:rPr lang="ru-RU" b="1" i="1" dirty="0" err="1" smtClean="0"/>
              <a:t>Всполошный</a:t>
            </a:r>
            <a:r>
              <a:rPr lang="ru-RU" b="1" i="1" dirty="0" smtClean="0"/>
              <a:t> колокол</a:t>
            </a:r>
            <a:r>
              <a:rPr lang="ru-RU" dirty="0" smtClean="0"/>
              <a:t> – предупреждавший  жителей города о появлении неприятеля.</a:t>
            </a:r>
          </a:p>
          <a:p>
            <a:pPr>
              <a:buNone/>
            </a:pPr>
            <a:r>
              <a:rPr lang="ru-RU" b="1" i="1" dirty="0" smtClean="0"/>
              <a:t>Набатный колокол</a:t>
            </a:r>
            <a:r>
              <a:rPr lang="ru-RU" dirty="0" smtClean="0"/>
              <a:t> – который оповещал о войнах и пожарах.</a:t>
            </a:r>
          </a:p>
          <a:p>
            <a:pPr>
              <a:buNone/>
            </a:pPr>
            <a:r>
              <a:rPr lang="ru-RU" b="1" i="1" dirty="0" smtClean="0"/>
              <a:t>Метельный звон</a:t>
            </a:r>
            <a:r>
              <a:rPr lang="ru-RU" dirty="0" smtClean="0"/>
              <a:t> – помогавший найти дорогу заблудившимся путникам.</a:t>
            </a:r>
          </a:p>
          <a:p>
            <a:pPr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r>
              <a:rPr lang="ru-RU" dirty="0" smtClean="0"/>
              <a:t>Одни люди любили звонить, а другие любили слушать, и среди слушателей находились сочинители музыки, включавшие звоны колоколов в свои произведения.</a:t>
            </a:r>
          </a:p>
          <a:p>
            <a:pPr>
              <a:buNone/>
            </a:pPr>
            <a:r>
              <a:rPr lang="ru-RU" dirty="0" smtClean="0"/>
              <a:t>« Богатырские ворота»  - М. Мусоргского</a:t>
            </a:r>
          </a:p>
          <a:p>
            <a:pPr>
              <a:buNone/>
            </a:pPr>
            <a:r>
              <a:rPr lang="ru-RU" dirty="0" smtClean="0"/>
              <a:t>кантата С.Прокофьева « Александр Невский» - « Вставайте, люди русские». и др.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357166"/>
            <a:ext cx="8183880" cy="6143668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/>
              <a:t>Святые  земли  Русской.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  У каждого народа есть свои национальные герои, которых любят, чтят и помнят. Их имена остаются в веках, нравственный облик не только не стирается в памяти потомков, а, напротив, с течением времени становится ярче и светлее. Те же из них, чья жизнь была озарена святостью, а деяния и служение народу были угодны Богу, ещё более чтимы на земле.</a:t>
            </a:r>
          </a:p>
          <a:p>
            <a:pPr>
              <a:buNone/>
            </a:pPr>
            <a:r>
              <a:rPr lang="ru-RU" dirty="0" smtClean="0"/>
              <a:t>   Святые земли Русской….. Кто эти люди? Кем они были? Чем занимались? Самое удивительное то, что святыми на Руси становились и князья, и крестьяне, и цари, и купцы. У каждого из них в жизни был подвиг. Вспомним имена русских святых, с которыми мы уже познакомились:  Это в полной мере относится к </a:t>
            </a:r>
            <a:r>
              <a:rPr lang="ru-RU" b="1" i="1" dirty="0" smtClean="0"/>
              <a:t>Александру Невскому</a:t>
            </a:r>
            <a:r>
              <a:rPr lang="ru-RU" dirty="0" smtClean="0"/>
              <a:t>(1220-1263) и </a:t>
            </a:r>
            <a:r>
              <a:rPr lang="ru-RU" b="1" i="1" dirty="0" smtClean="0"/>
              <a:t>Сергию Радонежскому</a:t>
            </a:r>
            <a:r>
              <a:rPr lang="ru-RU" dirty="0" smtClean="0"/>
              <a:t> (1314-1392), </a:t>
            </a:r>
            <a:r>
              <a:rPr lang="ru-RU" b="1" i="1" dirty="0" smtClean="0"/>
              <a:t>княгиня Ольга и князь Владимир, Кирилл и </a:t>
            </a:r>
            <a:r>
              <a:rPr lang="ru-RU" b="1" i="1" dirty="0" err="1" smtClean="0"/>
              <a:t>Мефодий</a:t>
            </a:r>
            <a:r>
              <a:rPr lang="ru-RU" b="1" i="1" dirty="0" smtClean="0"/>
              <a:t>( </a:t>
            </a:r>
            <a:r>
              <a:rPr lang="ru-RU" dirty="0" smtClean="0"/>
              <a:t>церковь празднует их память 24 мая)</a:t>
            </a:r>
            <a:r>
              <a:rPr lang="ru-RU" b="1" i="1" dirty="0" smtClean="0"/>
              <a:t>, Илья Муромец</a:t>
            </a:r>
            <a:r>
              <a:rPr lang="ru-RU" dirty="0" smtClean="0"/>
              <a:t>( преподобный Илья Муромский Чудотворец. Его память церковь празднует 1 января мощи Святого хранятся в </a:t>
            </a:r>
            <a:r>
              <a:rPr lang="ru-RU" dirty="0" err="1" smtClean="0"/>
              <a:t>Киево</a:t>
            </a:r>
            <a:r>
              <a:rPr lang="ru-RU" dirty="0" smtClean="0"/>
              <a:t> - Печерской Лавре, стоящей на высоком берегу Днепра),  и др.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В честь всех русских святых в церкви исполняют торжественную песнь- гимн – </a:t>
            </a:r>
            <a:r>
              <a:rPr lang="ru-RU" b="1" i="1" dirty="0" smtClean="0"/>
              <a:t>стихиру.</a:t>
            </a: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коны в храме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857364"/>
            <a:ext cx="4606255" cy="4643469"/>
          </a:xfrm>
        </p:spPr>
      </p:pic>
      <p:pic>
        <p:nvPicPr>
          <p:cNvPr id="5" name="Рисунок 4" descr="причищение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7884" y="357166"/>
            <a:ext cx="2952763" cy="4931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5072074"/>
            <a:ext cx="4214842" cy="1051560"/>
          </a:xfrm>
        </p:spPr>
        <p:txBody>
          <a:bodyPr/>
          <a:lstStyle/>
          <a:p>
            <a:pPr algn="ctr"/>
            <a:r>
              <a:rPr lang="ru-RU" dirty="0" smtClean="0"/>
              <a:t>Троица</a:t>
            </a:r>
            <a:endParaRPr lang="ru-RU" dirty="0"/>
          </a:p>
        </p:txBody>
      </p:sp>
      <p:pic>
        <p:nvPicPr>
          <p:cNvPr id="4" name="Содержимое 3" descr=".jpegтроица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73401" y="1600200"/>
            <a:ext cx="3797198" cy="4708525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643578"/>
            <a:ext cx="8183880" cy="105156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Серафим </a:t>
            </a:r>
            <a:r>
              <a:rPr lang="ru-RU" dirty="0" err="1" smtClean="0">
                <a:solidFill>
                  <a:srgbClr val="C00000"/>
                </a:solidFill>
              </a:rPr>
              <a:t>Саровский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Серафим  Саров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242160"/>
            <a:ext cx="4357717" cy="568653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4382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solidFill>
                  <a:srgbClr val="00B0F0"/>
                </a:solidFill>
              </a:rPr>
              <a:t>Вера,надежда,любовь</a:t>
            </a:r>
            <a:r>
              <a:rPr lang="ru-RU" dirty="0" smtClean="0">
                <a:solidFill>
                  <a:srgbClr val="00B0F0"/>
                </a:solidFill>
              </a:rPr>
              <a:t> и Св.               Софья  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2050" name="Picture 2" descr="C:\Documents and Settings\Чингиз\Рабочий стол\Вера,Надежда и Любовь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500174"/>
            <a:ext cx="4643470" cy="500066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идение отроку Варфоломею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285728"/>
            <a:ext cx="6929486" cy="6274261"/>
          </a:xfr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183880" cy="50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Иисус  Христос</a:t>
            </a:r>
            <a:endParaRPr lang="ru-RU" dirty="0"/>
          </a:p>
        </p:txBody>
      </p:sp>
      <p:pic>
        <p:nvPicPr>
          <p:cNvPr id="1026" name="Picture 2" descr="C:\Documents and Settings\Чингиз\Рабочий стол\i.jpeg 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2"/>
            <a:ext cx="3286148" cy="4786346"/>
          </a:xfrm>
          <a:prstGeom prst="rect">
            <a:avLst/>
          </a:prstGeom>
          <a:noFill/>
        </p:spPr>
      </p:pic>
      <p:pic>
        <p:nvPicPr>
          <p:cNvPr id="1027" name="Picture 3" descr="C:\Documents and Settings\Чингиз\Рабочий стол\i.jpeg земная жизнь Иисуса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142984"/>
            <a:ext cx="3571900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Юность Сергия Радонежског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14546" y="263141"/>
            <a:ext cx="5357850" cy="545187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2962" y="5286388"/>
            <a:ext cx="8183880" cy="1051560"/>
          </a:xfrm>
        </p:spPr>
        <p:txBody>
          <a:bodyPr/>
          <a:lstStyle/>
          <a:p>
            <a:r>
              <a:rPr lang="ru-RU" dirty="0" smtClean="0"/>
              <a:t>Юность Сергия Радонежского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2 -0.024  0.033 -0.05867  0.058 -0.05867  C 0.095 -0.05867  0.125 -0.02267  0.125 0.02267  C 0.125 0.03733  0.122 0.05067  0.116 0.06267  C 0.117 0.06267  0 0.24267  0 0.244  C 0 0.24267  -0.117 0.06267  -0.116 0.06267  C -0.122 0.05067  -0.125 0.03733  -0.125 0.02267  C -0.125 -0.02267  -0.095 -0.05867  -0.057 -0.05867  C -0.033 -0.05867  -0.012 -0.024  0 0  Z" pathEditMode="relative" ptsTypes="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286388"/>
            <a:ext cx="8183880" cy="748652"/>
          </a:xfrm>
        </p:spPr>
        <p:txBody>
          <a:bodyPr/>
          <a:lstStyle/>
          <a:p>
            <a:r>
              <a:rPr lang="ru-RU" b="0" i="1" dirty="0" smtClean="0">
                <a:solidFill>
                  <a:srgbClr val="FF0000"/>
                </a:solidFill>
              </a:rPr>
              <a:t>Юность Сергия Радонежского</a:t>
            </a:r>
            <a:endParaRPr lang="ru-RU" b="0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428604"/>
            <a:ext cx="8183880" cy="464347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i="1" dirty="0" smtClean="0"/>
              <a:t>Ему покорны были звери,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Делил он часто с ними снедь,                                           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i="1" dirty="0" smtClean="0"/>
              <a:t>Его убогой кельи двери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Хранил в глухую ночь медведь.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Он долго был безвестен люду,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Но наступили времена,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И имя </a:t>
            </a:r>
            <a:r>
              <a:rPr lang="ru-RU" b="1" dirty="0" smtClean="0"/>
              <a:t>Сергия</a:t>
            </a:r>
            <a:r>
              <a:rPr lang="ru-RU" b="1" i="1" dirty="0" smtClean="0"/>
              <a:t> повсюду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Узнала </a:t>
            </a:r>
            <a:r>
              <a:rPr lang="ru-RU" b="1" dirty="0" smtClean="0"/>
              <a:t>Русская земля.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(Отрок Варфоломей стал монахом и получил новое имя – </a:t>
            </a:r>
            <a:r>
              <a:rPr lang="ru-RU" b="1" dirty="0" smtClean="0"/>
              <a:t>Сергий Радонежский.)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01 0.04533  0.011 0.08667  0.028 0.11333  C 0.028 0.11467  0.055 0.15067  0.055 0.14933  C 0.07 0.16933  0.079 0.19733  0.079 0.22667  C 0.079 0.28533  0.044 0.332  0 0.33333  C -0.044 0.332  -0.079 0.28533  -0.079 0.22667  C -0.079 0.19733  -0.07 0.16933  -0.055 0.14933  C -0.055 0.15067  -0.028 0.11467  -0.028 0.11333  C -0.011 0.08667  -0.001 0.04533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5016"/>
            <a:ext cx="8183880" cy="820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Князь Владимир и Княгиня Ольга </a:t>
            </a:r>
            <a:endParaRPr lang="ru-RU" dirty="0"/>
          </a:p>
        </p:txBody>
      </p:sp>
      <p:pic>
        <p:nvPicPr>
          <p:cNvPr id="4" name="Содержимое 3" descr="княгиня Ольга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72066" y="214290"/>
            <a:ext cx="3792015" cy="5572164"/>
          </a:xfrm>
        </p:spPr>
      </p:pic>
      <p:pic>
        <p:nvPicPr>
          <p:cNvPr id="5" name="Рисунок 4" descr="Князь Владимир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14290"/>
            <a:ext cx="4034826" cy="56349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572140"/>
            <a:ext cx="8183880" cy="962966"/>
          </a:xfrm>
        </p:spPr>
        <p:txBody>
          <a:bodyPr/>
          <a:lstStyle/>
          <a:p>
            <a:r>
              <a:rPr lang="ru-RU" dirty="0" smtClean="0"/>
              <a:t>Баллада о князе Владимире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898912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900" dirty="0" smtClean="0"/>
              <a:t>« Баллада о князе Владимире» на стихи А. Толстого является народным песнопением. Она близка историческим народным песням. Здесь мы знакомы с музыкой величания, взятой из церковного обихода. В старину величали песнями, заздравными пожеланиями, почетными причитаниями.</a:t>
            </a:r>
          </a:p>
          <a:p>
            <a:pPr>
              <a:buNone/>
            </a:pPr>
            <a:r>
              <a:rPr lang="ru-RU" sz="2900" dirty="0" smtClean="0"/>
              <a:t>    В балладе посвящение образам святых – княгине Ольге и князю Владимиру. Ольга и Владимир не  только русские князья, но и русские святые. Русская православная церковь называет их равноапостольными, т.е. дела их на земле равны делам учеников Иисуса Христа- апостолов, которые просвещали народы мира, рассказывая о Христе и его заповедях. Так же как апостолы, которые проповедовали учение  Христа, они принесли </a:t>
            </a:r>
            <a:r>
              <a:rPr lang="ru-RU" sz="2900" b="1" i="1" dirty="0" smtClean="0"/>
              <a:t>православную веру на Русь.</a:t>
            </a:r>
            <a:endParaRPr lang="ru-RU" sz="2900" dirty="0" smtClean="0"/>
          </a:p>
          <a:p>
            <a:pPr>
              <a:buNone/>
            </a:pPr>
            <a:r>
              <a:rPr lang="ru-RU" sz="2900" dirty="0" smtClean="0"/>
              <a:t>    Княгиня Ольга была одной из первых христианок нашей земли, а внук её – князь Владимир – крестил Русь, т.е. обратил в христианство всё подвластное ему государство. </a:t>
            </a:r>
          </a:p>
          <a:p>
            <a:pPr>
              <a:buNone/>
            </a:pPr>
            <a:r>
              <a:rPr lang="ru-RU" sz="2900" dirty="0" smtClean="0"/>
              <a:t>       Образы святой равноапостольной княгини  Ольги  и святого равноапостольного князя Владимира, (показ на слайдах) являются фрагментами росписи В.Васнецова Владимирского кафедрального собора в Киеве.</a:t>
            </a:r>
          </a:p>
          <a:p>
            <a:pPr>
              <a:buNone/>
            </a:pPr>
            <a:r>
              <a:rPr lang="ru-RU" sz="2900" dirty="0" smtClean="0"/>
              <a:t>      В.Васнецов хорошо знал старинные русские и восточные узоры и орнаменты. Он изобразил  княгиню Ольгу и князя Владимира в византийских одеждах (именно в Византии Ольга приняла крещение).</a:t>
            </a:r>
            <a:endParaRPr lang="ru-RU" sz="2900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621510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3100" dirty="0" smtClean="0"/>
              <a:t>Крест, церковь в руках Ольги, меч на  её поясе – всё это символы княжеской  власти и признаки святых земли Русской. Павлины на ткани одежды княгини Ольги символизируют вечную жизнь. ( прочитать отрывок о князе и княгине с учебника муз. 3-кл.)</a:t>
            </a:r>
          </a:p>
          <a:p>
            <a:pPr>
              <a:buNone/>
            </a:pPr>
            <a:r>
              <a:rPr lang="ru-RU" sz="3100" dirty="0" smtClean="0"/>
              <a:t> </a:t>
            </a:r>
          </a:p>
          <a:p>
            <a:pPr>
              <a:buNone/>
            </a:pPr>
            <a:r>
              <a:rPr lang="ru-RU" sz="3100" dirty="0" smtClean="0"/>
              <a:t>  Вот мы и познакомились еще с одними из многих</a:t>
            </a:r>
          </a:p>
          <a:p>
            <a:pPr>
              <a:buNone/>
            </a:pPr>
            <a:r>
              <a:rPr lang="ru-RU" sz="3100" dirty="0" smtClean="0"/>
              <a:t>   русских святых, но это лишь небольшая часть  людей, которые несли на Руси свет Истины, Добра, Правды. Все они  по-разному делали одно и тоже дело: утверждали наше Отечество как сильное, единое, православное государство. Русская православная церковь установила день памяти Всех русских святых, и в честь этого праздника была написана</a:t>
            </a:r>
          </a:p>
          <a:p>
            <a:pPr>
              <a:buNone/>
            </a:pPr>
            <a:r>
              <a:rPr lang="ru-RU" sz="3100" dirty="0" smtClean="0"/>
              <a:t> </a:t>
            </a:r>
            <a:r>
              <a:rPr lang="ru-RU" sz="3100" b="1" i="1" dirty="0" smtClean="0"/>
              <a:t>« Икона Всех святых, в земле Русской просиявших».</a:t>
            </a:r>
            <a:endParaRPr lang="ru-RU" sz="3100" dirty="0" smtClean="0"/>
          </a:p>
          <a:p>
            <a:pPr>
              <a:buNone/>
            </a:pPr>
            <a:r>
              <a:rPr lang="ru-RU" sz="3100" dirty="0" smtClean="0"/>
              <a:t>( показ на слайдах изображение иконы)</a:t>
            </a:r>
          </a:p>
          <a:p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роиц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00233" y="214291"/>
            <a:ext cx="5168158" cy="6072229"/>
          </a:xfr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827474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sz="3300" dirty="0" smtClean="0"/>
              <a:t>На иконе изображено очень большое количество людей. По канону группы святых расположены на иконе по кругу, по ходу солнца, последовательно отображая юг, запад, север и восток России, просвещенной светом православной веры.</a:t>
            </a:r>
          </a:p>
          <a:p>
            <a:pPr>
              <a:buNone/>
            </a:pPr>
            <a:r>
              <a:rPr lang="ru-RU" sz="3300" dirty="0" smtClean="0"/>
              <a:t>    В верхней части иконы, в центральном радужном медальоне, Святая Троица. По обе стороны от медальона наряду с образами  Богородицы, святого Иоанна Крестителя и другими изображены просветители Кирилл и </a:t>
            </a:r>
            <a:r>
              <a:rPr lang="ru-RU" sz="3300" dirty="0" err="1" smtClean="0"/>
              <a:t>Мефодий</a:t>
            </a:r>
            <a:r>
              <a:rPr lang="ru-RU" sz="3300" dirty="0" smtClean="0"/>
              <a:t>, а также множество иных угодников, так или иначе исторически связанных с Русской церковью. Расположенная в верху икона « Троица» преподобного  Андрея Рублёва, заключенная в круг, освящает собор(собрание, сбор) русских святых. </a:t>
            </a:r>
          </a:p>
          <a:p>
            <a:pPr>
              <a:buNone/>
            </a:pPr>
            <a:r>
              <a:rPr lang="ru-RU" sz="3300" dirty="0" smtClean="0"/>
              <a:t>    В нижней части иконы- корень православной Русской державы, святой Киев со своими угодниками – просветителями Русской земли. Сердцевиной русского исторического древа является « славный град Москва», «корень царства». Московские святые находятся под кровом  Владимирской иконы Божией Матери. Справа от Москвы -святая Троице- Сергиева лавра с преподобным Сергием Радонежским и его ближайшими учениками.</a:t>
            </a:r>
          </a:p>
          <a:p>
            <a:pPr>
              <a:buNone/>
            </a:pPr>
            <a:r>
              <a:rPr lang="ru-RU" sz="3300" dirty="0" smtClean="0"/>
              <a:t>    Помимо иконы к празднику Всех русских святых была написана стихира русским святым, которая поется в самый торжественный момент для совместного с народом молитвенного обращения к прославляемым святым.</a:t>
            </a:r>
          </a:p>
          <a:p>
            <a:pPr>
              <a:buNone/>
            </a:pPr>
            <a:endParaRPr lang="ru-RU" sz="33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70" y="5715016"/>
            <a:ext cx="9079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Икона Всех святых.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олокол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1312" y="571480"/>
            <a:ext cx="8147360" cy="578647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368446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FFC000"/>
                </a:solidFill>
              </a:rPr>
              <a:t>Сегодня вы познакомились  ещё раз со Святыми земли Русской, со старинной русской музыкой – колокольными звонами, услышали голоса разных колоколов – больших и маленьких. 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</a:rPr>
              <a:t> </a:t>
            </a: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</a:rPr>
              <a:t>  Надеюсь, что занятие вам понравилась и надолго запомнится.</a:t>
            </a:r>
          </a:p>
          <a:p>
            <a:pPr>
              <a:buNone/>
            </a:pPr>
            <a:endParaRPr lang="ru-RU" dirty="0" smtClean="0">
              <a:solidFill>
                <a:srgbClr val="FFC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C000"/>
                </a:solidFill>
              </a:rPr>
              <a:t>  Желаю вам, чтобы для вас и для наших гостей всегда звучал колокольный перезвон              «благовест», т.е. звон который рассказывает о доброй вести.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714348" y="500042"/>
          <a:ext cx="7429552" cy="6072230"/>
        </p:xfrm>
        <a:graphic>
          <a:graphicData uri="http://schemas.openxmlformats.org/presentationml/2006/ole">
            <p:oleObj spid="_x0000_s1026" name="Документ" r:id="rId3" imgW="5946213" imgH="7320692" progId="Word.Document.12">
              <p:embed/>
            </p:oleObj>
          </a:graphicData>
        </a:graphic>
      </p:graphicFrame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Земная жизнь Иисуса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Documents and Settings\Чингиз\Рабочий стол\i.jpe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571612"/>
            <a:ext cx="3825827" cy="4500594"/>
          </a:xfrm>
          <a:prstGeom prst="rect">
            <a:avLst/>
          </a:prstGeom>
          <a:noFill/>
        </p:spPr>
      </p:pic>
      <p:pic>
        <p:nvPicPr>
          <p:cNvPr id="2051" name="Picture 3" descr="C:\Documents and Settings\Чингиз\Рабочий стол\i.jpeg рождение Иисуса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500174"/>
            <a:ext cx="4071966" cy="4214842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57158" y="42860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</a:t>
            </a:r>
            <a:r>
              <a:rPr lang="ru-RU" dirty="0" smtClean="0">
                <a:solidFill>
                  <a:srgbClr val="FF0000"/>
                </a:solidFill>
              </a:rPr>
              <a:t>Любить. Молиться. Петь.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       Святое назначенье….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Documents and Settings\Чингиз\Рабочий стол\Ave_Maria_2_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71612"/>
            <a:ext cx="6072230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183880" cy="857256"/>
          </a:xfrm>
        </p:spPr>
        <p:txBody>
          <a:bodyPr/>
          <a:lstStyle/>
          <a:p>
            <a:r>
              <a:rPr lang="ru-RU" dirty="0" smtClean="0"/>
              <a:t>    </a:t>
            </a:r>
            <a:r>
              <a:rPr lang="ru-RU" sz="4000" dirty="0" smtClean="0">
                <a:solidFill>
                  <a:srgbClr val="FFFF00"/>
                </a:solidFill>
              </a:rPr>
              <a:t>Сикстинская  мадонна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Documents and Settings\Чингиз\Рабочий стол\img20110804002853_87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571612"/>
            <a:ext cx="4714908" cy="492922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       Владимирская  икона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Documents and Settings\Чингиз\Рабочий стол\i.jpeg Владимирская икона 2 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1500174"/>
            <a:ext cx="3429024" cy="4429156"/>
          </a:xfrm>
          <a:prstGeom prst="rect">
            <a:avLst/>
          </a:prstGeom>
          <a:noFill/>
        </p:spPr>
      </p:pic>
      <p:pic>
        <p:nvPicPr>
          <p:cNvPr id="1027" name="Picture 3" descr="C:\Documents and Settings\Чингиз\Рабочий стол\i.jpeg Владирская икона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500174"/>
            <a:ext cx="2643206" cy="414340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Утренняя молитва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92922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Молись, дитя, мужай с годами,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И пусть на склоне долгих лет	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Такими ж светлыми очами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Тебе глядеть на белый свет.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	</a:t>
            </a:r>
            <a:r>
              <a:rPr lang="ru-RU" b="1" i="1" dirty="0" smtClean="0"/>
              <a:t>С. Никитин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Сборник «Детский альбом» Пётр Ильич Чайковский посвятил своему племяннику Володе Давыдову. Пьесы этого сборника связаны с играми, переживаниями ребёнка, событиями прожитого им дня, который обычно </a:t>
            </a:r>
            <a:r>
              <a:rPr lang="ru-RU" b="1" i="1" dirty="0" smtClean="0"/>
              <a:t>начинался и заканчивался молитвой.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Чингиз\Рабочий стол\Святые земли Русской\в Храме2.jpe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500042"/>
            <a:ext cx="7786742" cy="592935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олокол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133575"/>
            <a:ext cx="7786742" cy="623777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_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902</Words>
  <Application>Microsoft Office PowerPoint</Application>
  <PresentationFormat>Экран (4:3)</PresentationFormat>
  <Paragraphs>85</Paragraphs>
  <Slides>28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9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8" baseType="lpstr">
      <vt:lpstr>Апекс</vt:lpstr>
      <vt:lpstr>Аспект</vt:lpstr>
      <vt:lpstr>Поток</vt:lpstr>
      <vt:lpstr>2_Поток</vt:lpstr>
      <vt:lpstr>Изящная</vt:lpstr>
      <vt:lpstr>Литейная</vt:lpstr>
      <vt:lpstr>Официальная</vt:lpstr>
      <vt:lpstr>Техническая</vt:lpstr>
      <vt:lpstr>1_Техническая</vt:lpstr>
      <vt:lpstr>Документ</vt:lpstr>
      <vt:lpstr>Слайд 1</vt:lpstr>
      <vt:lpstr>               Иисус  Христос</vt:lpstr>
      <vt:lpstr>Земная жизнь Иисуса</vt:lpstr>
      <vt:lpstr>      Любить. Молиться. Петь.         Святое назначенье….</vt:lpstr>
      <vt:lpstr>    Сикстинская  мадонна</vt:lpstr>
      <vt:lpstr>       Владимирская  икона</vt:lpstr>
      <vt:lpstr>           Утренняя молитва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Троица</vt:lpstr>
      <vt:lpstr>Серафим Саровский</vt:lpstr>
      <vt:lpstr>Вера,надежда,любовь и Св.               Софья  </vt:lpstr>
      <vt:lpstr>Слайд 19</vt:lpstr>
      <vt:lpstr>Юность Сергия Радонежского</vt:lpstr>
      <vt:lpstr>Юность Сергия Радонежского</vt:lpstr>
      <vt:lpstr>Князь Владимир и Княгиня Ольга </vt:lpstr>
      <vt:lpstr>Баллада о князе Владимире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Чингиз</cp:lastModifiedBy>
  <cp:revision>60</cp:revision>
  <dcterms:modified xsi:type="dcterms:W3CDTF">2011-11-23T11:44:30Z</dcterms:modified>
</cp:coreProperties>
</file>