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87" r:id="rId5"/>
    <p:sldId id="274" r:id="rId6"/>
    <p:sldId id="268" r:id="rId7"/>
    <p:sldId id="311" r:id="rId8"/>
    <p:sldId id="314" r:id="rId9"/>
    <p:sldId id="320" r:id="rId10"/>
    <p:sldId id="312" r:id="rId11"/>
    <p:sldId id="315" r:id="rId12"/>
    <p:sldId id="317" r:id="rId13"/>
    <p:sldId id="318" r:id="rId14"/>
    <p:sldId id="319" r:id="rId15"/>
    <p:sldId id="275" r:id="rId16"/>
    <p:sldId id="313" r:id="rId17"/>
    <p:sldId id="302" r:id="rId18"/>
    <p:sldId id="297" r:id="rId19"/>
    <p:sldId id="310" r:id="rId20"/>
    <p:sldId id="281" r:id="rId21"/>
    <p:sldId id="280" r:id="rId22"/>
    <p:sldId id="321" r:id="rId23"/>
    <p:sldId id="303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800000"/>
    <a:srgbClr val="993300"/>
    <a:srgbClr val="FFB84F"/>
    <a:srgbClr val="F49C5A"/>
    <a:srgbClr val="CC6600"/>
    <a:srgbClr val="990033"/>
    <a:srgbClr val="8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2" autoAdjust="0"/>
    <p:restoredTop sz="94660"/>
  </p:normalViewPr>
  <p:slideViewPr>
    <p:cSldViewPr>
      <p:cViewPr varScale="1">
        <p:scale>
          <a:sx n="107" d="100"/>
          <a:sy n="107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1AE205-30F3-44B2-8CD8-3C24CFD6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19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912E-1766-4017-BEA1-04B472AD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2EC3-1A8F-4C15-98DA-DA96E92C1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1E96-B514-4F84-96BE-E49D9E4A2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6CB4-34C7-4CF5-8A41-2CFDFDE5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5BF0-4014-4D5F-B27C-A296CC49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3780-8CC6-4A76-8F77-1ED2C7095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4112-A0B9-4AE4-BD7E-48301F32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4A31-8313-4445-99F3-ECA08B2A1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73FD-F30A-4F08-A24E-99C2AE1C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81FF-A5D7-4A1D-A16C-C363E68FA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D8A0-4BC4-45C4-A270-DFA12E168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F613-987E-480F-A75F-9B3895B3F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765C-20C2-46D8-8FBE-5F795FAB2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84F"/>
            </a:gs>
            <a:gs pos="50000">
              <a:schemeClr val="bg1"/>
            </a:gs>
            <a:gs pos="100000">
              <a:srgbClr val="FFB84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B51701-8BB4-48B4-BE8D-9DC51971C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Helen\&#1056;&#1072;&#1073;&#1086;&#1095;&#1080;&#1081;%20&#1089;&#1090;&#1086;&#1083;\&#1076;&#1083;&#1103;%20&#1050;&#1063;\&#1055;&#1088;&#1077;&#1079;&#1077;&#1085;&#1090;&#1072;&#1094;&#1080;&#1103;%20&#1050;&#1090;&#1086;%20&#1082;&#1091;&#1088;&#1080;&#1090;%20&#1090;&#1072;&#1073;&#1072;&#1082;,%20&#1090;&#1086;&#1090;%20&#1089;&#1077;&#1073;&#1077;%20&#1074;&#1088;&#1072;&#1075;\8730-&#1054;&#1095;&#1077;&#1085;&#1100;-&#1082;&#1088;&#1072;&#1089;&#1080;&#1074;&#1072;&#1103;-&#1084;&#1091;&#1079;&#1099;&#1082;&#1072;&#1087;&#1080;&#1072;&#1085;&#1080;&#1085;&#1086;-(muzofon.com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audio" Target="file:///C:\Documents%20and%20Settings\Helen\&#1056;&#1072;&#1073;&#1086;&#1095;&#1080;&#1081;%20&#1089;&#1090;&#1086;&#1083;\&#1055;&#1088;&#1077;&#1079;&#1077;&#1085;&#1090;&#1072;&#1094;&#1080;&#1103;%20&#1050;&#1090;&#1086;%20&#1082;&#1091;&#1088;&#1080;&#1090;%20&#1090;&#1072;&#1073;&#1072;&#1082;,%20&#1090;&#1086;&#1090;%20&#1089;&#1077;&#1073;&#1077;%20&#1074;&#1088;&#1072;&#1075;\&#1087;&#1088;&#1086;&#1089;&#1090;&#1086;-&#1084;&#1077;&#1076;&#1083;&#1077;&#1085;&#1085;&#1072;&#1103;-&#1089;&#1087;&#1086;&#1082;&#1086;&#1081;&#1085;&#1072;&#1103;-&#1080;-&#1093;&#1086;&#1088;&#1086;&#1096;&#1072;&#1103;-(muzofon.com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5.nnm.ru/d/5/1/f/8/a71983c59ec88946198588035ef_prev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r.ru/rusRomanov/5.files/image001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4357718" cy="47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00034" y="142852"/>
            <a:ext cx="8229600" cy="35195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Cambria" pitchFamily="18" charset="0"/>
              </a:rPr>
              <a:t>Кто курит табак,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Cambria" pitchFamily="18" charset="0"/>
              </a:rPr>
              <a:t>тот себе враг.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3124200"/>
            <a:ext cx="8131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lnSpc>
                <a:spcPct val="80000"/>
              </a:lnSpc>
              <a:spcBef>
                <a:spcPct val="20000"/>
              </a:spcBef>
            </a:pPr>
            <a:endParaRPr lang="ru-RU" sz="240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2054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TextBox 14"/>
          <p:cNvSpPr txBox="1">
            <a:spLocks noChangeArrowheads="1"/>
          </p:cNvSpPr>
          <p:nvPr/>
        </p:nvSpPr>
        <p:spPr bwMode="auto">
          <a:xfrm>
            <a:off x="6072198" y="3929066"/>
            <a:ext cx="2857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Кузьмичёва С.Н.,</a:t>
            </a:r>
            <a:endParaRPr lang="ru-RU" sz="1600" b="1" dirty="0" smtClean="0">
              <a:solidFill>
                <a:schemeClr val="accent4">
                  <a:lumMod val="75000"/>
                  <a:lumOff val="2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классный руководитель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6 «Б» </a:t>
            </a: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класса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МОУ СОШ №13 </a:t>
            </a:r>
            <a:endParaRPr lang="ru-RU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kern="1200" dirty="0">
                <a:solidFill>
                  <a:srgbClr val="0000FF"/>
                </a:solidFill>
                <a:latin typeface="Cambria" pitchFamily="18" charset="0"/>
              </a:rPr>
              <a:t>Влияние пассивного </a:t>
            </a:r>
            <a:r>
              <a:rPr lang="ru-RU" sz="3200" b="1" kern="1200" dirty="0" smtClean="0">
                <a:solidFill>
                  <a:srgbClr val="0000FF"/>
                </a:solidFill>
                <a:latin typeface="Cambria" pitchFamily="18" charset="0"/>
              </a:rPr>
              <a:t>курения:</a:t>
            </a:r>
            <a:endParaRPr lang="ru-RU" sz="3200" b="1" kern="1200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5214974" cy="5214974"/>
          </a:xfrm>
        </p:spPr>
        <p:txBody>
          <a:bodyPr/>
          <a:lstStyle/>
          <a:p>
            <a:pPr marL="449263" indent="-361950" algn="just">
              <a:spcBef>
                <a:spcPts val="0"/>
              </a:spcBef>
            </a:pPr>
            <a:r>
              <a:rPr lang="ru-RU" sz="2800" kern="1200" dirty="0">
                <a:latin typeface="Cambria" pitchFamily="18" charset="0"/>
              </a:rPr>
              <a:t>Риск сердечных приступов и смерти на 91% выше для тех, кто регулярно находится среди курящих, и на 58% для тех, кто время от времени проводит время среди курящих</a:t>
            </a:r>
            <a:r>
              <a:rPr lang="ru-RU" sz="2800" kern="1200" dirty="0" smtClean="0">
                <a:latin typeface="Cambria" pitchFamily="18" charset="0"/>
              </a:rPr>
              <a:t>.</a:t>
            </a:r>
          </a:p>
          <a:p>
            <a:pPr marL="449263" indent="-361950" algn="just">
              <a:spcBef>
                <a:spcPts val="0"/>
              </a:spcBef>
              <a:buNone/>
            </a:pPr>
            <a:endParaRPr lang="ru-RU" sz="1400" kern="1200" dirty="0">
              <a:latin typeface="Cambria" pitchFamily="18" charset="0"/>
            </a:endParaRPr>
          </a:p>
          <a:p>
            <a:pPr marL="449263" indent="-361950" algn="just">
              <a:spcBef>
                <a:spcPts val="0"/>
              </a:spcBef>
            </a:pPr>
            <a:r>
              <a:rPr lang="ru-RU" sz="2800" kern="1200" dirty="0">
                <a:latin typeface="Cambria" pitchFamily="18" charset="0"/>
              </a:rPr>
              <a:t>Уровень смертности от сердечных заболеваний в семье, где курит один из супругов, на 20% выше.</a:t>
            </a:r>
          </a:p>
        </p:txBody>
      </p:sp>
      <p:pic>
        <p:nvPicPr>
          <p:cNvPr id="4" name="Содержимое 20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071546"/>
            <a:ext cx="3293976" cy="2357454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57628"/>
            <a:ext cx="3305176" cy="250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57200" y="914400"/>
            <a:ext cx="640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Clr>
                <a:schemeClr val="accent2"/>
              </a:buClr>
            </a:pPr>
            <a:endParaRPr lang="ru-RU" sz="2800"/>
          </a:p>
          <a:p>
            <a:pPr lvl="2">
              <a:buClr>
                <a:schemeClr val="accent2"/>
              </a:buClr>
            </a:pPr>
            <a:r>
              <a:rPr lang="ru-RU" sz="2800"/>
              <a:t>  </a:t>
            </a:r>
          </a:p>
          <a:p>
            <a:pPr lvl="2">
              <a:buClr>
                <a:schemeClr val="accent2"/>
              </a:buClr>
            </a:pPr>
            <a:endParaRPr lang="ru-RU" sz="2800"/>
          </a:p>
        </p:txBody>
      </p:sp>
      <p:pic>
        <p:nvPicPr>
          <p:cNvPr id="4" name="Picture 4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500594" cy="5114940"/>
          </a:xfrm>
          <a:prstGeom prst="roundRect">
            <a:avLst/>
          </a:prstGeom>
          <a:noFill/>
          <a:ln>
            <a:solidFill>
              <a:srgbClr val="993300"/>
            </a:solidFill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85720" y="428604"/>
            <a:ext cx="416242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latin typeface="Cambria" pitchFamily="18" charset="0"/>
              </a:rPr>
              <a:t>Здоровые лёгкие</a:t>
            </a:r>
          </a:p>
        </p:txBody>
      </p:sp>
      <p:pic>
        <p:nvPicPr>
          <p:cNvPr id="5" name="Picture 4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143404" cy="5017395"/>
          </a:xfrm>
          <a:prstGeom prst="roundRect">
            <a:avLst/>
          </a:prstGeom>
          <a:noFill/>
          <a:ln>
            <a:solidFill>
              <a:srgbClr val="9933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28604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Cambria" pitchFamily="18" charset="0"/>
              </a:rPr>
              <a:t>Легкие курильщика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Легкие курильщика, стаж 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535362" cy="4319587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219" name="Picture 5" descr="Легкие курильщика, стаж 10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235450" cy="43211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316" name="WordArt 6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0564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</a:rPr>
              <a:t>Легкие курильщика</a:t>
            </a: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755650" y="6165850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ambria" pitchFamily="18" charset="0"/>
              </a:rPr>
              <a:t>стаж 5 лет</a:t>
            </a:r>
          </a:p>
        </p:txBody>
      </p:sp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4932363" y="6165850"/>
            <a:ext cx="3382962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ambria" pitchFamily="18" charset="0"/>
              </a:rPr>
              <a:t>стаж 10 лет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Легкие курильщика, стаж 1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176712" cy="51847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3" name="Picture 5" descr="Легкие курильщика, стаж 25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414837" cy="51847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611188" y="6021388"/>
            <a:ext cx="31686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стаж 15 лет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5076825" y="6021388"/>
            <a:ext cx="31686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стаж 25 лет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ак легкого у куряще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647836" cy="6000792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5357818" y="1214422"/>
            <a:ext cx="3463919" cy="4665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  <a:cs typeface="Arial"/>
              </a:rPr>
              <a:t>Рак</a:t>
            </a:r>
          </a:p>
          <a:p>
            <a:pPr algn="ctr">
              <a:defRPr/>
            </a:pPr>
            <a:r>
              <a:rPr lang="ru-RU" sz="360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  <a:cs typeface="Arial"/>
              </a:rPr>
              <a:t>легкого</a:t>
            </a:r>
          </a:p>
          <a:p>
            <a:pPr algn="ctr">
              <a:defRPr/>
            </a:pPr>
            <a:r>
              <a:rPr lang="ru-RU" sz="360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  <a:cs typeface="Arial"/>
              </a:rPr>
              <a:t>у</a:t>
            </a:r>
          </a:p>
          <a:p>
            <a:pPr algn="ctr">
              <a:defRPr/>
            </a:pPr>
            <a:r>
              <a:rPr lang="ru-RU" sz="360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  <a:cs typeface="Arial"/>
              </a:rPr>
              <a:t>курящего </a:t>
            </a:r>
          </a:p>
          <a:p>
            <a:pPr algn="ctr">
              <a:defRPr/>
            </a:pPr>
            <a:r>
              <a:rPr lang="ru-RU" sz="360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ambria" pitchFamily="18" charset="0"/>
                <a:cs typeface="Arial"/>
              </a:rPr>
              <a:t>человека</a:t>
            </a:r>
            <a:endParaRPr lang="ru-RU" sz="360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latin typeface="Cambria" pitchFamily="18" charset="0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Дай закурить?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84" y="1052513"/>
            <a:ext cx="4169640" cy="43876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196975"/>
            <a:ext cx="5689600" cy="51847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endParaRPr lang="ru-RU" sz="2400" b="1" dirty="0" smtClean="0">
              <a:solidFill>
                <a:srgbClr val="993300"/>
              </a:solidFill>
              <a:latin typeface="Bookman Old Style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ambria" pitchFamily="18" charset="0"/>
              </a:rPr>
              <a:t>Установлено,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Cambria" pitchFamily="18" charset="0"/>
              </a:rPr>
              <a:t>что в мире, курят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ru-RU" sz="2800" b="1" dirty="0" smtClean="0">
              <a:solidFill>
                <a:srgbClr val="993300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Cambria" pitchFamily="18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Cambria" pitchFamily="18" charset="0"/>
              </a:rPr>
              <a:t>     </a:t>
            </a:r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50%</a:t>
            </a:r>
            <a:r>
              <a:rPr lang="ru-RU" sz="2800" b="1" dirty="0" smtClean="0">
                <a:latin typeface="Cambria" pitchFamily="18" charset="0"/>
              </a:rPr>
              <a:t> мужчин       </a:t>
            </a:r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30%</a:t>
            </a:r>
            <a:r>
              <a:rPr lang="ru-RU" sz="2800" b="1" dirty="0" smtClean="0">
                <a:latin typeface="Cambria" pitchFamily="18" charset="0"/>
              </a:rPr>
              <a:t> женщин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ru-RU" sz="2800" dirty="0" smtClean="0">
              <a:latin typeface="Cambria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ru-RU" sz="2800" b="1" dirty="0" smtClean="0">
              <a:solidFill>
                <a:srgbClr val="993300"/>
              </a:solidFill>
              <a:latin typeface="Cambria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Из  систематически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курящих  мужчин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17%  начали курить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в 8-9 лет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endParaRPr lang="ru-RU" sz="2000" b="1" dirty="0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28662" y="274638"/>
            <a:ext cx="775813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  <a:cs typeface="Arial"/>
              </a:rPr>
              <a:t>Социологические </a:t>
            </a:r>
            <a:r>
              <a:rPr lang="ru-RU" sz="360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  <a:cs typeface="Arial"/>
              </a:rPr>
              <a:t>данные</a:t>
            </a:r>
            <a:endParaRPr lang="ru-RU" sz="360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3300"/>
              </a:solidFill>
              <a:latin typeface="Cambria" pitchFamily="18" charset="0"/>
              <a:cs typeface="Arial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4357686" y="2500306"/>
            <a:ext cx="1571636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WordArt 10"/>
          <p:cNvSpPr>
            <a:spLocks noChangeArrowheads="1" noChangeShapeType="1" noTextEdit="1"/>
          </p:cNvSpPr>
          <p:nvPr/>
        </p:nvSpPr>
        <p:spPr bwMode="auto">
          <a:xfrm>
            <a:off x="357158" y="5715016"/>
            <a:ext cx="3333744" cy="482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Cambria" pitchFamily="18" charset="0"/>
                <a:cs typeface="Arial"/>
              </a:rPr>
              <a:t>Дай закурить!</a:t>
            </a:r>
          </a:p>
        </p:txBody>
      </p:sp>
      <p:pic>
        <p:nvPicPr>
          <p:cNvPr id="9223" name="Picture 11" descr="1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41438"/>
            <a:ext cx="6889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929322" y="2500306"/>
            <a:ext cx="1428760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0406f579d2f7"/>
          <p:cNvPicPr>
            <a:picLocks noChangeAspect="1" noChangeArrowheads="1"/>
          </p:cNvPicPr>
          <p:nvPr/>
        </p:nvPicPr>
        <p:blipFill>
          <a:blip r:embed="rId2" cstate="print"/>
          <a:srcRect l="10637" t="5250" r="24234" b="6152"/>
          <a:stretch>
            <a:fillRect/>
          </a:stretch>
        </p:blipFill>
        <p:spPr>
          <a:xfrm rot="5400000">
            <a:off x="4786282" y="2500282"/>
            <a:ext cx="2857520" cy="5857916"/>
          </a:xfrm>
          <a:prstGeom prst="rect">
            <a:avLst/>
          </a:prstGeo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9144000" cy="3786214"/>
          </a:xfrm>
        </p:spPr>
        <p:txBody>
          <a:bodyPr/>
          <a:lstStyle/>
          <a:p>
            <a:pPr marL="3582988" indent="0" algn="just">
              <a:spcBef>
                <a:spcPts val="0"/>
              </a:spcBef>
              <a:buFontTx/>
              <a:buNone/>
            </a:pPr>
            <a:r>
              <a:rPr lang="ru-RU" sz="2400" b="1" kern="1200" dirty="0">
                <a:solidFill>
                  <a:srgbClr val="003300"/>
                </a:solidFill>
                <a:latin typeface="Cambria" pitchFamily="18" charset="0"/>
              </a:rPr>
              <a:t>Курильщики значительно подрывают свое здоровье и сокращают себе жизнь. </a:t>
            </a:r>
          </a:p>
          <a:p>
            <a:pPr marL="3582988" indent="0" algn="just">
              <a:spcBef>
                <a:spcPts val="0"/>
              </a:spcBef>
              <a:buFontTx/>
              <a:buNone/>
            </a:pPr>
            <a:endParaRPr lang="ru-RU" sz="2400" kern="1200" dirty="0" smtClean="0">
              <a:latin typeface="Cambria" pitchFamily="18" charset="0"/>
            </a:endParaRPr>
          </a:p>
          <a:p>
            <a:pPr marL="3582988" indent="0" algn="just">
              <a:spcBef>
                <a:spcPts val="0"/>
              </a:spcBef>
              <a:buFontTx/>
              <a:buNone/>
            </a:pPr>
            <a:r>
              <a:rPr lang="ru-RU" sz="2400" kern="1200" dirty="0" smtClean="0">
                <a:latin typeface="Cambria" pitchFamily="18" charset="0"/>
              </a:rPr>
              <a:t>Статистические </a:t>
            </a:r>
            <a:r>
              <a:rPr lang="ru-RU" sz="2400" kern="1200" dirty="0">
                <a:latin typeface="Cambria" pitchFamily="18" charset="0"/>
              </a:rPr>
              <a:t>данные </a:t>
            </a:r>
            <a:r>
              <a:rPr lang="ru-RU" sz="2400" kern="1200" dirty="0" smtClean="0">
                <a:latin typeface="Cambria" pitchFamily="18" charset="0"/>
              </a:rPr>
              <a:t>говорят, что по </a:t>
            </a:r>
            <a:r>
              <a:rPr lang="ru-RU" sz="2400" kern="1200" dirty="0">
                <a:latin typeface="Cambria" pitchFamily="18" charset="0"/>
              </a:rPr>
              <a:t>сравнению с некурящими </a:t>
            </a:r>
            <a:r>
              <a:rPr lang="ru-RU" sz="2400" kern="1200" dirty="0" smtClean="0">
                <a:latin typeface="Cambria" pitchFamily="18" charset="0"/>
              </a:rPr>
              <a:t>курящие:  </a:t>
            </a:r>
            <a:endParaRPr lang="ru-RU" sz="2400" kern="1200" dirty="0">
              <a:latin typeface="Cambria" pitchFamily="18" charset="0"/>
            </a:endParaRPr>
          </a:p>
          <a:p>
            <a:pPr marL="3773488" indent="-276225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kern="1200" dirty="0" smtClean="0">
                <a:latin typeface="Cambria" pitchFamily="18" charset="0"/>
              </a:rPr>
              <a:t>в </a:t>
            </a:r>
            <a:r>
              <a:rPr lang="ru-RU" sz="2400" kern="1200" dirty="0" smtClean="0">
                <a:solidFill>
                  <a:srgbClr val="FF0066"/>
                </a:solidFill>
                <a:latin typeface="Cambria" pitchFamily="18" charset="0"/>
              </a:rPr>
              <a:t>13 </a:t>
            </a:r>
            <a:r>
              <a:rPr lang="ru-RU" sz="2400" kern="1200" dirty="0">
                <a:latin typeface="Cambria" pitchFamily="18" charset="0"/>
              </a:rPr>
              <a:t>раз чаще заболевают </a:t>
            </a:r>
            <a:r>
              <a:rPr lang="ru-RU" sz="2400" b="1" kern="1200" dirty="0" smtClean="0">
                <a:latin typeface="Cambria" pitchFamily="18" charset="0"/>
              </a:rPr>
              <a:t>стенокардией</a:t>
            </a:r>
            <a:r>
              <a:rPr lang="ru-RU" sz="2400" kern="1200" dirty="0">
                <a:latin typeface="Cambria" pitchFamily="18" charset="0"/>
              </a:rPr>
              <a:t>,</a:t>
            </a:r>
          </a:p>
          <a:p>
            <a:pPr marL="3773488" indent="-276225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Cambria" pitchFamily="18" charset="0"/>
              </a:rPr>
              <a:t>в </a:t>
            </a:r>
            <a:r>
              <a:rPr lang="ru-RU" sz="2400" kern="1200" dirty="0">
                <a:solidFill>
                  <a:srgbClr val="FF0066"/>
                </a:solidFill>
                <a:latin typeface="Cambria" pitchFamily="18" charset="0"/>
              </a:rPr>
              <a:t>12</a:t>
            </a:r>
            <a:r>
              <a:rPr lang="ru-RU" sz="2400" kern="1200" dirty="0">
                <a:latin typeface="Cambria" pitchFamily="18" charset="0"/>
              </a:rPr>
              <a:t> раз - </a:t>
            </a:r>
            <a:r>
              <a:rPr lang="ru-RU" sz="2400" b="1" kern="1200" dirty="0" smtClean="0">
                <a:latin typeface="Cambria" pitchFamily="18" charset="0"/>
              </a:rPr>
              <a:t>инфарктом </a:t>
            </a:r>
            <a:r>
              <a:rPr lang="ru-RU" sz="2400" b="1" kern="1200" dirty="0">
                <a:latin typeface="Cambria" pitchFamily="18" charset="0"/>
              </a:rPr>
              <a:t>миокарда,</a:t>
            </a:r>
          </a:p>
          <a:p>
            <a:pPr marL="3773488" indent="-276225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kern="1200" dirty="0">
                <a:latin typeface="Cambria" pitchFamily="18" charset="0"/>
              </a:rPr>
              <a:t>в </a:t>
            </a:r>
            <a:r>
              <a:rPr lang="ru-RU" sz="2400" kern="1200" dirty="0">
                <a:solidFill>
                  <a:srgbClr val="FF0066"/>
                </a:solidFill>
                <a:latin typeface="Cambria" pitchFamily="18" charset="0"/>
              </a:rPr>
              <a:t>10</a:t>
            </a:r>
            <a:r>
              <a:rPr lang="ru-RU" sz="2400" kern="1200" dirty="0">
                <a:latin typeface="Cambria" pitchFamily="18" charset="0"/>
              </a:rPr>
              <a:t> раз - </a:t>
            </a:r>
            <a:r>
              <a:rPr lang="ru-RU" sz="2400" b="1" kern="1200" dirty="0" smtClean="0">
                <a:latin typeface="Cambria" pitchFamily="18" charset="0"/>
              </a:rPr>
              <a:t>язвой желудка.</a:t>
            </a:r>
          </a:p>
          <a:p>
            <a:pPr indent="3240088">
              <a:lnSpc>
                <a:spcPct val="90000"/>
              </a:lnSpc>
              <a:buFontTx/>
              <a:buNone/>
            </a:pPr>
            <a:endParaRPr lang="ru-RU" sz="2100" b="1" i="1" dirty="0" smtClean="0"/>
          </a:p>
          <a:p>
            <a:pPr indent="20638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Курильщики </a:t>
            </a:r>
          </a:p>
          <a:p>
            <a:pPr indent="20638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составляют </a:t>
            </a:r>
          </a:p>
          <a:p>
            <a:pPr indent="20638"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FF0066"/>
                </a:solidFill>
                <a:latin typeface="Cambria" pitchFamily="18" charset="0"/>
              </a:rPr>
              <a:t>96 - 100%</a:t>
            </a:r>
            <a:r>
              <a:rPr lang="ru-RU" sz="2400" dirty="0" smtClean="0">
                <a:latin typeface="Cambria" pitchFamily="18" charset="0"/>
              </a:rPr>
              <a:t> </a:t>
            </a:r>
          </a:p>
          <a:p>
            <a:pPr indent="20638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всех больных</a:t>
            </a:r>
            <a:r>
              <a:rPr lang="ru-RU" sz="2400" b="1" dirty="0" smtClean="0">
                <a:latin typeface="Cambria" pitchFamily="18" charset="0"/>
              </a:rPr>
              <a:t> </a:t>
            </a:r>
          </a:p>
          <a:p>
            <a:pPr indent="20638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Cambria" pitchFamily="18" charset="0"/>
              </a:rPr>
              <a:t>раком легких!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3" name="Picture 5" descr="2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286147" cy="38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00FF"/>
                </a:solidFill>
                <a:latin typeface="Cambria" pitchFamily="18" charset="0"/>
              </a:rPr>
              <a:t>Почему курят взрослые люди?</a:t>
            </a:r>
          </a:p>
        </p:txBody>
      </p:sp>
      <p:sp>
        <p:nvSpPr>
          <p:cNvPr id="5" name="Овал 4"/>
          <p:cNvSpPr/>
          <p:nvPr/>
        </p:nvSpPr>
        <p:spPr>
          <a:xfrm>
            <a:off x="2786050" y="1000108"/>
            <a:ext cx="3500462" cy="178595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Взрослые люди ассоциируют  курение …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86446" y="3071810"/>
            <a:ext cx="3214710" cy="1285884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Со спокойствием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3000372"/>
            <a:ext cx="3143272" cy="1357322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 комфортом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1736" y="4643446"/>
            <a:ext cx="3857652" cy="178595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Со способностью контролировать свои чувства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4"/>
            <a:endCxn id="7" idx="1"/>
          </p:cNvCxnSpPr>
          <p:nvPr/>
        </p:nvCxnSpPr>
        <p:spPr>
          <a:xfrm>
            <a:off x="4536281" y="2786058"/>
            <a:ext cx="1720949" cy="47406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4"/>
          </p:cNvCxnSpPr>
          <p:nvPr/>
        </p:nvCxnSpPr>
        <p:spPr>
          <a:xfrm flipH="1">
            <a:off x="4500562" y="2786058"/>
            <a:ext cx="35719" cy="1857388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4"/>
            <a:endCxn id="8" idx="7"/>
          </p:cNvCxnSpPr>
          <p:nvPr/>
        </p:nvCxnSpPr>
        <p:spPr>
          <a:xfrm flipH="1">
            <a:off x="2825794" y="2786058"/>
            <a:ext cx="1710487" cy="413089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5236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628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1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r="7547" b="28515"/>
          <a:stretch>
            <a:fillRect/>
          </a:stretch>
        </p:blipFill>
        <p:spPr bwMode="auto">
          <a:xfrm>
            <a:off x="357158" y="4429132"/>
            <a:ext cx="2000264" cy="224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92919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571504"/>
          </a:xfrm>
        </p:spPr>
        <p:txBody>
          <a:bodyPr/>
          <a:lstStyle/>
          <a:p>
            <a:pPr eaLnBrk="1" hangingPunct="1"/>
            <a:r>
              <a:rPr lang="ru-RU" b="1" i="1" kern="1200" dirty="0" smtClean="0">
                <a:solidFill>
                  <a:srgbClr val="0000FF"/>
                </a:solidFill>
                <a:latin typeface="Cambria" pitchFamily="18" charset="0"/>
              </a:rPr>
              <a:t>Почему курят подростки?</a:t>
            </a:r>
          </a:p>
        </p:txBody>
      </p:sp>
      <p:pic>
        <p:nvPicPr>
          <p:cNvPr id="1026" name="Picture 2" descr="C:\Users\Neo\Desktop\big_1180403023__39816701_0203_smok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7433">
            <a:off x="6694057" y="1066566"/>
            <a:ext cx="2268956" cy="1952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785918" y="1000108"/>
            <a:ext cx="3500462" cy="1438292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Подростки начинают курить, чтобы…</a:t>
            </a:r>
          </a:p>
        </p:txBody>
      </p:sp>
      <p:sp>
        <p:nvSpPr>
          <p:cNvPr id="6" name="Овал 5"/>
          <p:cNvSpPr/>
          <p:nvPr/>
        </p:nvSpPr>
        <p:spPr>
          <a:xfrm>
            <a:off x="152400" y="2362200"/>
            <a:ext cx="2919402" cy="142399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Доказать свою независимость от родителей </a:t>
            </a:r>
          </a:p>
        </p:txBody>
      </p:sp>
      <p:sp>
        <p:nvSpPr>
          <p:cNvPr id="7" name="Овал 6"/>
          <p:cNvSpPr/>
          <p:nvPr/>
        </p:nvSpPr>
        <p:spPr>
          <a:xfrm>
            <a:off x="4000496" y="3929066"/>
            <a:ext cx="2781304" cy="1328734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Чувствовать себя частью группы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4000504"/>
            <a:ext cx="3124192" cy="1466864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Быть принятым в компанию сверстников, если те курят</a:t>
            </a:r>
          </a:p>
        </p:txBody>
      </p:sp>
      <p:sp>
        <p:nvSpPr>
          <p:cNvPr id="9" name="Овал 8"/>
          <p:cNvSpPr/>
          <p:nvPr/>
        </p:nvSpPr>
        <p:spPr>
          <a:xfrm>
            <a:off x="2071670" y="5214950"/>
            <a:ext cx="3286148" cy="1390672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Сверстники испытывали в них потребность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4267200" y="2362200"/>
            <a:ext cx="2743200" cy="12954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Их уважали</a:t>
            </a:r>
          </a:p>
        </p:txBody>
      </p:sp>
      <p:cxnSp>
        <p:nvCxnSpPr>
          <p:cNvPr id="13" name="Прямая со стрелкой 12"/>
          <p:cNvCxnSpPr>
            <a:stCxn id="5" idx="4"/>
            <a:endCxn id="6" idx="7"/>
          </p:cNvCxnSpPr>
          <p:nvPr/>
        </p:nvCxnSpPr>
        <p:spPr>
          <a:xfrm rot="5400000">
            <a:off x="3024038" y="2058627"/>
            <a:ext cx="132338" cy="89188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  <a:endCxn id="7" idx="1"/>
          </p:cNvCxnSpPr>
          <p:nvPr/>
        </p:nvCxnSpPr>
        <p:spPr>
          <a:xfrm rot="16200000" flipH="1">
            <a:off x="3129352" y="2845197"/>
            <a:ext cx="1685254" cy="87166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  <a:endCxn id="10" idx="1"/>
          </p:cNvCxnSpPr>
          <p:nvPr/>
        </p:nvCxnSpPr>
        <p:spPr>
          <a:xfrm>
            <a:off x="3536149" y="2438400"/>
            <a:ext cx="1132784" cy="11350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4"/>
            <a:endCxn id="9" idx="0"/>
          </p:cNvCxnSpPr>
          <p:nvPr/>
        </p:nvCxnSpPr>
        <p:spPr>
          <a:xfrm rot="16200000" flipH="1">
            <a:off x="2237171" y="3737377"/>
            <a:ext cx="2776550" cy="17859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4"/>
            <a:endCxn id="8" idx="7"/>
          </p:cNvCxnSpPr>
          <p:nvPr/>
        </p:nvCxnSpPr>
        <p:spPr>
          <a:xfrm rot="5400000">
            <a:off x="2212947" y="2892118"/>
            <a:ext cx="1776921" cy="86948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85786" y="214290"/>
            <a:ext cx="7858180" cy="64294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19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00113" y="2928934"/>
          <a:ext cx="7416800" cy="378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иаграмма" r:id="rId3" imgW="9153366" imgH="4762447" progId="MSGraph.Chart.8">
                  <p:embed followColorScheme="full"/>
                </p:oleObj>
              </mc:Choice>
              <mc:Fallback>
                <p:oleObj name="Диаграмма" r:id="rId3" imgW="9153366" imgH="476244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28934"/>
                        <a:ext cx="7416800" cy="3781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4282" y="30232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4013" algn="just"/>
            <a:r>
              <a:rPr lang="ru-RU" sz="2000" b="1" dirty="0">
                <a:latin typeface="Cambria" pitchFamily="18" charset="0"/>
              </a:rPr>
              <a:t>Большинство подростков начинают курить</a:t>
            </a:r>
            <a:r>
              <a:rPr lang="ru-RU" sz="2000" dirty="0">
                <a:latin typeface="Cambria" pitchFamily="18" charset="0"/>
              </a:rPr>
              <a:t> под влиянием товарищей в компании </a:t>
            </a:r>
            <a:r>
              <a:rPr lang="ru-RU" sz="2000" b="1" dirty="0">
                <a:latin typeface="Cambria" pitchFamily="18" charset="0"/>
              </a:rPr>
              <a:t>(27%), </a:t>
            </a:r>
            <a:r>
              <a:rPr lang="ru-RU" sz="2000" dirty="0">
                <a:latin typeface="Cambria" pitchFamily="18" charset="0"/>
              </a:rPr>
              <a:t>из любопытства </a:t>
            </a:r>
            <a:r>
              <a:rPr lang="ru-RU" sz="2000" b="1" dirty="0">
                <a:latin typeface="Cambria" pitchFamily="18" charset="0"/>
              </a:rPr>
              <a:t>(40%), </a:t>
            </a:r>
            <a:r>
              <a:rPr lang="ru-RU" sz="2000" dirty="0">
                <a:latin typeface="Cambria" pitchFamily="18" charset="0"/>
              </a:rPr>
              <a:t>в подражание взрослым </a:t>
            </a:r>
            <a:r>
              <a:rPr lang="ru-RU" sz="2000" b="1" dirty="0">
                <a:latin typeface="Cambria" pitchFamily="18" charset="0"/>
              </a:rPr>
              <a:t>(17%). </a:t>
            </a:r>
            <a:r>
              <a:rPr lang="ru-RU" sz="2000" dirty="0">
                <a:latin typeface="Cambria" pitchFamily="18" charset="0"/>
              </a:rPr>
              <a:t>Показательно, что </a:t>
            </a:r>
            <a:r>
              <a:rPr lang="ru-RU" sz="2000" b="1" dirty="0">
                <a:latin typeface="Cambria" pitchFamily="18" charset="0"/>
              </a:rPr>
              <a:t>85%</a:t>
            </a:r>
            <a:r>
              <a:rPr lang="ru-RU" sz="2000" dirty="0">
                <a:latin typeface="Cambria" pitchFamily="18" charset="0"/>
              </a:rPr>
              <a:t> курящих подростков </a:t>
            </a:r>
            <a:r>
              <a:rPr lang="ru-RU" sz="2000" dirty="0" smtClean="0">
                <a:latin typeface="Cambria" pitchFamily="18" charset="0"/>
              </a:rPr>
              <a:t>– из </a:t>
            </a:r>
            <a:r>
              <a:rPr lang="ru-RU" sz="2000" dirty="0">
                <a:latin typeface="Cambria" pitchFamily="18" charset="0"/>
              </a:rPr>
              <a:t>семей, где хотя бы один родитель курит, остальные </a:t>
            </a:r>
            <a:r>
              <a:rPr lang="ru-RU" sz="2000" b="1" dirty="0">
                <a:latin typeface="Cambria" pitchFamily="18" charset="0"/>
              </a:rPr>
              <a:t>15%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– из </a:t>
            </a:r>
            <a:r>
              <a:rPr lang="ru-RU" sz="2000" dirty="0">
                <a:latin typeface="Cambria" pitchFamily="18" charset="0"/>
              </a:rPr>
              <a:t>некурящих семей.</a:t>
            </a:r>
          </a:p>
          <a:p>
            <a:pPr indent="354013" algn="just"/>
            <a:r>
              <a:rPr lang="ru-RU" sz="2000" dirty="0">
                <a:latin typeface="Cambria" pitchFamily="18" charset="0"/>
              </a:rPr>
              <a:t>Среди девушек причины курения такие: желание привлечь к себе внимание, выглядеть модно, современно, эффектно, казаться окружающим независимой, уверенной в себе. </a:t>
            </a:r>
            <a:endParaRPr lang="ru-RU" sz="2000" dirty="0" smtClean="0">
              <a:latin typeface="Cambria" pitchFamily="18" charset="0"/>
            </a:endParaRPr>
          </a:p>
          <a:p>
            <a:pPr indent="354013" algn="just"/>
            <a:r>
              <a:rPr lang="ru-RU" sz="2000" dirty="0" smtClean="0">
                <a:latin typeface="Cambria" pitchFamily="18" charset="0"/>
              </a:rPr>
              <a:t>Еще </a:t>
            </a:r>
            <a:r>
              <a:rPr lang="ru-RU" sz="2000" dirty="0">
                <a:latin typeface="Cambria" pitchFamily="18" charset="0"/>
              </a:rPr>
              <a:t>в начале XX века курящая женщина была редкостью, сейчас среди 17-18-летних курящих девушек столько же, сколько курящих парней.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643182"/>
          </a:xfrm>
        </p:spPr>
        <p:txBody>
          <a:bodyPr/>
          <a:lstStyle/>
          <a:p>
            <a:pPr indent="363538" algn="just">
              <a:tabLst>
                <a:tab pos="363538" algn="l"/>
              </a:tabLst>
            </a:pPr>
            <a:r>
              <a:rPr lang="ru-RU" sz="3600" b="1" i="1" kern="1200" dirty="0" smtClean="0">
                <a:solidFill>
                  <a:srgbClr val="800000"/>
                </a:solidFill>
                <a:latin typeface="Cambria" pitchFamily="18" charset="0"/>
              </a:rPr>
              <a:t>«Всякий курящий должен знать  и помнить, что он отравляет не только себя, но и других»</a:t>
            </a:r>
            <a:br>
              <a:rPr lang="ru-RU" sz="3600" b="1" i="1" kern="1200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sz="3600" b="1" i="1" kern="1200" dirty="0" smtClean="0">
                <a:solidFill>
                  <a:srgbClr val="800000"/>
                </a:solidFill>
                <a:latin typeface="Cambria" pitchFamily="18" charset="0"/>
              </a:rPr>
              <a:t>                                                     Н.А. Семашко</a:t>
            </a:r>
          </a:p>
        </p:txBody>
      </p:sp>
      <p:pic>
        <p:nvPicPr>
          <p:cNvPr id="5" name="8730-Очень-красивая-музыкапианино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71668" y="6553200"/>
            <a:ext cx="304800" cy="304800"/>
          </a:xfrm>
          <a:prstGeom prst="rect">
            <a:avLst/>
          </a:prstGeom>
        </p:spPr>
      </p:pic>
      <p:pic>
        <p:nvPicPr>
          <p:cNvPr id="6" name="Picture 4" descr="1176905249_good_14"/>
          <p:cNvPicPr>
            <a:picLocks noChangeAspect="1" noChangeArrowheads="1"/>
          </p:cNvPicPr>
          <p:nvPr/>
        </p:nvPicPr>
        <p:blipFill>
          <a:blip r:embed="rId5" cstate="print"/>
          <a:srcRect b="4277"/>
          <a:stretch>
            <a:fillRect/>
          </a:stretch>
        </p:blipFill>
        <p:spPr bwMode="auto">
          <a:xfrm>
            <a:off x="5429256" y="2928934"/>
            <a:ext cx="2874966" cy="37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44" y="214290"/>
            <a:ext cx="8715436" cy="3643338"/>
          </a:xfrm>
        </p:spPr>
        <p:txBody>
          <a:bodyPr/>
          <a:lstStyle/>
          <a:p>
            <a:pPr marL="530225" indent="-354013"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Cambria" pitchFamily="18" charset="0"/>
              </a:rPr>
              <a:t>Как влияет на детское  здоровье курение отца и матери?</a:t>
            </a:r>
          </a:p>
          <a:p>
            <a:pPr marL="530225" lvl="1" indent="-354013" algn="just" eaLnBrk="1" hangingPunct="1"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Курение родителей повышает риск того, что ребёнок заболеет астмой, </a:t>
            </a:r>
            <a:r>
              <a:rPr lang="ru-RU" dirty="0" err="1" smtClean="0">
                <a:latin typeface="Cambria" pitchFamily="18" charset="0"/>
              </a:rPr>
              <a:t>сердечно-сосудистыми</a:t>
            </a:r>
            <a:r>
              <a:rPr lang="ru-RU" dirty="0" smtClean="0">
                <a:latin typeface="Cambria" pitchFamily="18" charset="0"/>
              </a:rPr>
              <a:t> заболеваниями, будет чаще болеть респираторными заболеваниями, кариесом.</a:t>
            </a:r>
          </a:p>
          <a:p>
            <a:pPr marL="530225" lvl="1" indent="-354013" algn="just" eaLnBrk="1" hangingPunct="1"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Курение родителей повышает риск того, что ребёнок начнёт курить в очень юном возрасте.</a:t>
            </a:r>
          </a:p>
        </p:txBody>
      </p:sp>
      <p:pic>
        <p:nvPicPr>
          <p:cNvPr id="3" name="Picture 5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7"/>
            <a:ext cx="3143272" cy="2367377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4071934" y="5214950"/>
            <a:ext cx="1143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" name="Picture 8" descr="ж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2500330" cy="250033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928670"/>
            <a:ext cx="5857916" cy="592933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1650" b="1" dirty="0" smtClean="0">
                <a:solidFill>
                  <a:srgbClr val="003399"/>
                </a:solidFill>
                <a:latin typeface="Cambria" pitchFamily="18" charset="0"/>
              </a:rPr>
              <a:t>С табачным зельем во все времена велась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1650" b="1" dirty="0" smtClean="0">
                <a:solidFill>
                  <a:srgbClr val="003399"/>
                </a:solidFill>
                <a:latin typeface="Cambria" pitchFamily="18" charset="0"/>
              </a:rPr>
              <a:t>жестокая борьба:</a:t>
            </a:r>
          </a:p>
          <a:p>
            <a:pPr marL="1165225" indent="-1165225"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Англия</a:t>
            </a:r>
            <a:r>
              <a:rPr lang="ru-RU" sz="1650" dirty="0" smtClean="0">
                <a:latin typeface="Cambria" pitchFamily="18" charset="0"/>
              </a:rPr>
              <a:t> – вычитают деньги из зарплаты за время,                     проведенное в  курительной комнате.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Дания</a:t>
            </a:r>
            <a:r>
              <a:rPr lang="ru-RU" sz="165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650" b="1" dirty="0" smtClean="0">
                <a:latin typeface="Cambria" pitchFamily="18" charset="0"/>
              </a:rPr>
              <a:t>– </a:t>
            </a:r>
            <a:r>
              <a:rPr lang="ru-RU" sz="1650" dirty="0" smtClean="0">
                <a:latin typeface="Cambria" pitchFamily="18" charset="0"/>
              </a:rPr>
              <a:t>запрещено курить в общественных местах.</a:t>
            </a:r>
          </a:p>
          <a:p>
            <a:pPr marL="1165225" indent="-1165225"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Сингапур</a:t>
            </a:r>
            <a:r>
              <a:rPr lang="ru-RU" sz="1650" b="1" dirty="0" smtClean="0">
                <a:latin typeface="Cambria" pitchFamily="18" charset="0"/>
              </a:rPr>
              <a:t> – </a:t>
            </a:r>
            <a:r>
              <a:rPr lang="ru-RU" sz="1650" dirty="0" smtClean="0">
                <a:latin typeface="Cambria" pitchFamily="18" charset="0"/>
              </a:rPr>
              <a:t>курение – 500 долларов штраф.  Нет рекламы на табачные изделия.</a:t>
            </a:r>
          </a:p>
          <a:p>
            <a:pPr marL="1430338" indent="-1430338"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Финляндия</a:t>
            </a:r>
            <a:r>
              <a:rPr lang="ru-RU" sz="1650" b="1" dirty="0" smtClean="0">
                <a:latin typeface="Cambria" pitchFamily="18" charset="0"/>
              </a:rPr>
              <a:t> – </a:t>
            </a:r>
            <a:r>
              <a:rPr lang="ru-RU" sz="1650" dirty="0" smtClean="0">
                <a:latin typeface="Cambria" pitchFamily="18" charset="0"/>
              </a:rPr>
              <a:t>врачи установили 1 день – 17 ноября, когда курильщики приходят на работу без сигарет.</a:t>
            </a:r>
          </a:p>
          <a:p>
            <a:pPr marL="1430338" indent="-1430338"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Франция</a:t>
            </a:r>
            <a:r>
              <a:rPr lang="ru-RU" sz="1650" b="1" dirty="0" smtClean="0">
                <a:latin typeface="Cambria" pitchFamily="18" charset="0"/>
              </a:rPr>
              <a:t> – </a:t>
            </a:r>
            <a:r>
              <a:rPr lang="ru-RU" sz="1650" dirty="0" smtClean="0">
                <a:latin typeface="Cambria" pitchFamily="18" charset="0"/>
              </a:rPr>
              <a:t>после антитабачной компании число курильщиков сократилось более чем на               2 миллиона человек.</a:t>
            </a:r>
          </a:p>
          <a:p>
            <a:pPr marL="1165225" indent="-1165225" algn="just" eaLnBrk="1" hangingPunct="1">
              <a:spcBef>
                <a:spcPts val="0"/>
              </a:spcBef>
              <a:buFontTx/>
              <a:buNone/>
            </a:pPr>
            <a:r>
              <a:rPr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Россия</a:t>
            </a:r>
            <a:r>
              <a:rPr lang="ru-RU" sz="1650" b="1" dirty="0" smtClean="0">
                <a:latin typeface="Cambria" pitchFamily="18" charset="0"/>
              </a:rPr>
              <a:t> – </a:t>
            </a:r>
            <a:r>
              <a:rPr lang="ru-RU" sz="1650" dirty="0" smtClean="0">
                <a:latin typeface="Cambria" pitchFamily="18" charset="0"/>
              </a:rPr>
              <a:t>принят федеральный закон об ограничении курения на рабочих местах (в силу вступил        14 января 2002 г).</a:t>
            </a:r>
          </a:p>
          <a:p>
            <a:pPr marL="1076325" indent="-1076325" algn="just">
              <a:spcBef>
                <a:spcPts val="0"/>
              </a:spcBef>
              <a:buNone/>
            </a:pPr>
            <a:r>
              <a:rPr kumimoji="1"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Япония </a:t>
            </a:r>
            <a:r>
              <a:rPr kumimoji="1" lang="ru-RU" sz="1650" b="1" dirty="0" smtClean="0">
                <a:latin typeface="Cambria" pitchFamily="18" charset="0"/>
              </a:rPr>
              <a:t>– </a:t>
            </a:r>
            <a:r>
              <a:rPr kumimoji="1" lang="ru-RU" sz="1650" dirty="0" smtClean="0">
                <a:latin typeface="Cambria" pitchFamily="18" charset="0"/>
              </a:rPr>
              <a:t>принято решение: 3 дня в месяц без курения.</a:t>
            </a:r>
          </a:p>
          <a:p>
            <a:pPr marL="900113" indent="-900113" algn="just">
              <a:spcBef>
                <a:spcPts val="0"/>
              </a:spcBef>
              <a:buNone/>
            </a:pPr>
            <a:r>
              <a:rPr kumimoji="1"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Китай</a:t>
            </a:r>
            <a:r>
              <a:rPr kumimoji="1" lang="ru-RU" sz="165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kumimoji="1" lang="ru-RU" sz="1650" b="1" dirty="0" smtClean="0">
                <a:latin typeface="Cambria" pitchFamily="18" charset="0"/>
              </a:rPr>
              <a:t>– </a:t>
            </a:r>
            <a:r>
              <a:rPr kumimoji="1" lang="ru-RU" sz="1650" dirty="0" smtClean="0">
                <a:latin typeface="Cambria" pitchFamily="18" charset="0"/>
              </a:rPr>
              <a:t>нерадивого школьника заставляют заниматься на велотренажере.</a:t>
            </a:r>
          </a:p>
          <a:p>
            <a:pPr marL="1341438" indent="-1341438" algn="just">
              <a:spcBef>
                <a:spcPts val="0"/>
              </a:spcBef>
              <a:buNone/>
            </a:pPr>
            <a:r>
              <a:rPr kumimoji="1" lang="ru-RU" sz="1650" b="1" u="sng" dirty="0" smtClean="0">
                <a:solidFill>
                  <a:srgbClr val="C00000"/>
                </a:solidFill>
                <a:latin typeface="Cambria" pitchFamily="18" charset="0"/>
              </a:rPr>
              <a:t>Норвегия </a:t>
            </a:r>
            <a:r>
              <a:rPr kumimoji="1" lang="ru-RU" sz="1650" b="1" dirty="0" smtClean="0">
                <a:latin typeface="Cambria" pitchFamily="18" charset="0"/>
              </a:rPr>
              <a:t>– </a:t>
            </a:r>
            <a:r>
              <a:rPr kumimoji="1" lang="ru-RU" sz="1650" dirty="0" smtClean="0">
                <a:latin typeface="Cambria" pitchFamily="18" charset="0"/>
              </a:rPr>
              <a:t>делают запись в личное дело курильщика, впоследствии это может привести к невозможности поступить в престижный колледж или получить хорошую работу.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64399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itchFamily="18" charset="0"/>
                <a:cs typeface="Arial"/>
              </a:rPr>
              <a:t>"Преступление и наказание"</a:t>
            </a:r>
          </a:p>
        </p:txBody>
      </p:sp>
      <p:pic>
        <p:nvPicPr>
          <p:cNvPr id="5" name="Picture 4" descr="Креативныве постеры и плакаты о вреде курения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1571612"/>
            <a:ext cx="3143240" cy="351493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</a:pPr>
            <a:endParaRPr lang="ru-RU" sz="2400" i="1">
              <a:latin typeface="Arial Narrow" pitchFamily="34" charset="0"/>
            </a:endParaRPr>
          </a:p>
        </p:txBody>
      </p:sp>
      <p:pic>
        <p:nvPicPr>
          <p:cNvPr id="41987" name="Picture 3" descr="img2.jpg (15310 bytes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8893175" cy="68580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042988" y="404813"/>
            <a:ext cx="7129462" cy="87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«</a:t>
            </a:r>
            <a:r>
              <a:rPr lang="ru-RU" sz="2400" i="1">
                <a:latin typeface="Bookman Old Style" pitchFamily="18" charset="0"/>
              </a:rPr>
              <a:t>Курение - медленное самоубийство».</a:t>
            </a:r>
          </a:p>
          <a:p>
            <a:r>
              <a:rPr lang="ru-RU" sz="2400" b="1" i="1">
                <a:solidFill>
                  <a:srgbClr val="993300"/>
                </a:solidFill>
                <a:latin typeface="Bookman Old Style" pitchFamily="18" charset="0"/>
              </a:rPr>
              <a:t>    Скажи себе : «Нет!»</a:t>
            </a:r>
          </a:p>
          <a:p>
            <a:r>
              <a:rPr lang="ru-RU" sz="2400" i="1">
                <a:latin typeface="Bookman Old Style" pitchFamily="18" charset="0"/>
              </a:rPr>
              <a:t>Прекращать дурные привычки надо сразу. </a:t>
            </a:r>
          </a:p>
          <a:p>
            <a:r>
              <a:rPr lang="ru-RU" sz="2400" i="1">
                <a:latin typeface="Bookman Old Style" pitchFamily="18" charset="0"/>
              </a:rPr>
              <a:t>Занятия спортом укрепляют волю, делают человека бодрым, здоровым, отвлекают его от вредных наклонностей.</a:t>
            </a:r>
          </a:p>
          <a:p>
            <a:r>
              <a:rPr lang="ru-RU" sz="2400" b="1" i="1">
                <a:solidFill>
                  <a:srgbClr val="993300"/>
                </a:solidFill>
                <a:latin typeface="Bookman Old Style" pitchFamily="18" charset="0"/>
              </a:rPr>
              <a:t>Человек с сильной волей никогда не начнет курить!</a:t>
            </a:r>
          </a:p>
          <a:p>
            <a:endParaRPr lang="ru-RU" sz="2400" b="1" i="1">
              <a:solidFill>
                <a:srgbClr val="993300"/>
              </a:solidFill>
              <a:latin typeface="Bookman Old Style" pitchFamily="18" charset="0"/>
            </a:endParaRPr>
          </a:p>
          <a:p>
            <a:r>
              <a:rPr lang="ru-RU" sz="2400" i="1">
                <a:latin typeface="Bookman Old Style" pitchFamily="18" charset="0"/>
              </a:rPr>
              <a:t>От причин, связанных с употреблением табака, </a:t>
            </a:r>
          </a:p>
          <a:p>
            <a:r>
              <a:rPr lang="ru-RU" sz="2400" b="1" i="1">
                <a:solidFill>
                  <a:srgbClr val="993300"/>
                </a:solidFill>
                <a:latin typeface="Bookman Old Style" pitchFamily="18" charset="0"/>
              </a:rPr>
              <a:t>умирает каждый пятый.</a:t>
            </a:r>
          </a:p>
          <a:p>
            <a:r>
              <a:rPr lang="ru-RU" sz="2400" b="1" i="1">
                <a:solidFill>
                  <a:srgbClr val="993300"/>
                </a:solidFill>
                <a:latin typeface="Bookman Old Style" pitchFamily="18" charset="0"/>
              </a:rPr>
              <a:t>Вдумайтесь в эти цифры и факты. Здоровье не купишь.</a:t>
            </a:r>
          </a:p>
          <a:p>
            <a:endParaRPr lang="ru-RU" sz="2400" i="1"/>
          </a:p>
          <a:p>
            <a:endParaRPr lang="ru-RU" sz="2400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5572132" y="1142984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,</a:t>
            </a:r>
            <a:endParaRPr lang="ru-RU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786578" y="1714488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,</a:t>
            </a:r>
            <a:endParaRPr lang="ru-RU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429124" y="3214686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mbria" pitchFamily="18" charset="0"/>
                <a:cs typeface="Times New Roman" pitchFamily="18" charset="0"/>
              </a:rPr>
              <a:t>!!</a:t>
            </a:r>
            <a:endParaRPr lang="ru-RU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1452" cy="1843078"/>
          </a:xfrm>
          <a:noFill/>
        </p:spPr>
        <p:txBody>
          <a:bodyPr/>
          <a:lstStyle/>
          <a:p>
            <a:pPr eaLnBrk="1" hangingPunct="1"/>
            <a:r>
              <a:rPr lang="ru-RU" sz="6000" dirty="0" smtClean="0"/>
              <a:t>   </a:t>
            </a:r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Хочешь жить –   бросай курить!</a:t>
            </a:r>
          </a:p>
        </p:txBody>
      </p:sp>
      <p:pic>
        <p:nvPicPr>
          <p:cNvPr id="31750" name="Picture 6" descr="cigare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49063">
            <a:off x="6414496" y="1332294"/>
            <a:ext cx="693146" cy="53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J01892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500306"/>
            <a:ext cx="2919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осто-медленная-спокойная-и-хорошая-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1500230" y="6553200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8214" t="7965" r="8619" b="8463"/>
          <a:stretch>
            <a:fillRect/>
          </a:stretch>
        </p:blipFill>
        <p:spPr bwMode="auto">
          <a:xfrm>
            <a:off x="142844" y="2214554"/>
            <a:ext cx="439243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00108"/>
            <a:ext cx="5500694" cy="5643602"/>
          </a:xfrm>
        </p:spPr>
        <p:txBody>
          <a:bodyPr/>
          <a:lstStyle/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Курение  табака  возникло  в  глубокой древности…</a:t>
            </a: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1400" b="1" kern="1200" dirty="0" smtClean="0">
              <a:latin typeface="Cambria" pitchFamily="18" charset="0"/>
            </a:endParaRP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В Европу табак попал из Америки. Он был завезен Христофором Колумбом в Испанию.</a:t>
            </a: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1400" b="1" kern="1200" dirty="0" smtClean="0">
              <a:latin typeface="Cambria" pitchFamily="18" charset="0"/>
            </a:endParaRPr>
          </a:p>
          <a:p>
            <a:pPr marL="536575" indent="-36195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Вскоре  табак   из  Испании   попал во Францию, куда  в качестве подарка королеве   Марии   Медичи   его привез посол Жан </a:t>
            </a:r>
            <a:r>
              <a:rPr lang="ru-RU" sz="2800" b="1" kern="1200" dirty="0" err="1" smtClean="0">
                <a:latin typeface="Cambria" pitchFamily="18" charset="0"/>
              </a:rPr>
              <a:t>Нико</a:t>
            </a:r>
            <a:r>
              <a:rPr lang="ru-RU" sz="2800" b="1" kern="1200" dirty="0" smtClean="0">
                <a:latin typeface="Cambria" pitchFamily="18" charset="0"/>
              </a:rPr>
              <a:t>.</a:t>
            </a:r>
            <a:r>
              <a:rPr lang="ru-RU" sz="2800" b="1" dirty="0" smtClean="0">
                <a:latin typeface="Cambria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ambria" pitchFamily="18" charset="0"/>
              </a:rPr>
              <a:t>     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77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</a:rPr>
              <a:t>«В </a:t>
            </a:r>
            <a:r>
              <a:rPr lang="ru-RU" sz="36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</a:rPr>
              <a:t>объятиях табачного </a:t>
            </a:r>
            <a:r>
              <a:rPr lang="ru-RU" sz="360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</a:rPr>
              <a:t>дыма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Cambria" pitchFamily="18" charset="0"/>
              </a:rPr>
              <a:t>»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7" name="Picture 7" descr="Картинка 1 из 36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4710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lick?url=http%3A%2F%2F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43314"/>
            <a:ext cx="34871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6500826" cy="5357850"/>
          </a:xfrm>
        </p:spPr>
        <p:txBody>
          <a:bodyPr/>
          <a:lstStyle/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Постепенно курение стало  путешествовать по Европе и дошло до России.</a:t>
            </a: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2800" b="1" kern="1200" dirty="0" smtClean="0">
              <a:latin typeface="Cambria" pitchFamily="18" charset="0"/>
            </a:endParaRP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Первоначально активного распространения в России не получило.</a:t>
            </a:r>
          </a:p>
          <a:p>
            <a:pPr marL="536575" indent="-361950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2800" b="1" kern="1200" dirty="0" smtClean="0">
              <a:latin typeface="Cambria" pitchFamily="18" charset="0"/>
            </a:endParaRPr>
          </a:p>
          <a:p>
            <a:pPr marL="536575" indent="-36195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И  только  при  Петре </a:t>
            </a:r>
            <a:r>
              <a:rPr lang="en-US" sz="2800" b="1" kern="1200" dirty="0" smtClean="0">
                <a:latin typeface="Cambria" pitchFamily="18" charset="0"/>
              </a:rPr>
              <a:t>I</a:t>
            </a:r>
            <a:r>
              <a:rPr lang="ru-RU" sz="2800" b="1" kern="1200" dirty="0" smtClean="0">
                <a:latin typeface="Cambria" pitchFamily="18" charset="0"/>
              </a:rPr>
              <a:t> появились первые табачные фабрики. Курение распространилось по всей стране.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4288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Картинка 1 из 1095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00438"/>
            <a:ext cx="2428892" cy="313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857620" y="274638"/>
            <a:ext cx="4829180" cy="777875"/>
          </a:xfrm>
        </p:spPr>
        <p:txBody>
          <a:bodyPr/>
          <a:lstStyle/>
          <a:p>
            <a:pPr eaLnBrk="1" hangingPunct="1"/>
            <a:r>
              <a:rPr lang="ru-RU" sz="3200" b="1" kern="1200" dirty="0" smtClean="0">
                <a:solidFill>
                  <a:srgbClr val="0000FF"/>
                </a:solidFill>
                <a:latin typeface="Cambria" pitchFamily="18" charset="0"/>
              </a:rPr>
              <a:t>Опасность курения, </a:t>
            </a:r>
            <a:br>
              <a:rPr lang="ru-RU" sz="3200" b="1" kern="1200" dirty="0" smtClean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3200" b="1" kern="1200" dirty="0" smtClean="0">
                <a:solidFill>
                  <a:srgbClr val="0000FF"/>
                </a:solidFill>
                <a:latin typeface="Cambria" pitchFamily="18" charset="0"/>
              </a:rPr>
              <a:t>его последствия:</a:t>
            </a:r>
          </a:p>
        </p:txBody>
      </p:sp>
      <p:pic>
        <p:nvPicPr>
          <p:cNvPr id="41988" name="Picture 4" descr="0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85728"/>
            <a:ext cx="3678233" cy="6373769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0" y="1285860"/>
            <a:ext cx="5078413" cy="5256212"/>
          </a:xfrm>
        </p:spPr>
        <p:txBody>
          <a:bodyPr/>
          <a:lstStyle/>
          <a:p>
            <a:pPr marL="363538" indent="-276225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рак легких, бронхит, заболевания сердца;</a:t>
            </a:r>
          </a:p>
          <a:p>
            <a:pPr marL="363538" indent="-276225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1400" b="1" kern="1200" dirty="0" smtClean="0">
              <a:latin typeface="Cambria" pitchFamily="18" charset="0"/>
            </a:endParaRPr>
          </a:p>
          <a:p>
            <a:pPr marL="363538" indent="-276225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астма, нарушается зрение и слух; </a:t>
            </a:r>
          </a:p>
          <a:p>
            <a:pPr marL="363538" indent="-276225" algn="just"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ru-RU" sz="1400" b="1" kern="1200" dirty="0" smtClean="0">
              <a:latin typeface="Cambria" pitchFamily="18" charset="0"/>
            </a:endParaRPr>
          </a:p>
          <a:p>
            <a:pPr marL="363538" indent="-276225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kern="1200" dirty="0" smtClean="0">
                <a:latin typeface="Cambria" pitchFamily="18" charset="0"/>
              </a:rPr>
              <a:t>часто развивается рак губы, гортани, пищевода.</a:t>
            </a:r>
          </a:p>
          <a:p>
            <a:pPr marL="536575" indent="-361950" algn="ctr">
              <a:spcBef>
                <a:spcPts val="0"/>
              </a:spcBef>
              <a:buNone/>
            </a:pPr>
            <a:endParaRPr lang="ru-RU" sz="2800" b="1" kern="1200" dirty="0" smtClean="0">
              <a:solidFill>
                <a:srgbClr val="993300"/>
              </a:solidFill>
              <a:latin typeface="Cambria" pitchFamily="18" charset="0"/>
            </a:endParaRPr>
          </a:p>
          <a:p>
            <a:pPr marL="536575" indent="-361950" algn="ctr">
              <a:spcBef>
                <a:spcPts val="0"/>
              </a:spcBef>
              <a:buNone/>
            </a:pPr>
            <a:r>
              <a:rPr lang="ru-RU" sz="2800" b="1" kern="1200" dirty="0" smtClean="0">
                <a:solidFill>
                  <a:srgbClr val="993300"/>
                </a:solidFill>
                <a:latin typeface="Cambria" pitchFamily="18" charset="0"/>
              </a:rPr>
              <a:t>    </a:t>
            </a:r>
          </a:p>
          <a:p>
            <a:pPr marL="536575" indent="0" algn="ctr">
              <a:spcBef>
                <a:spcPts val="0"/>
              </a:spcBef>
              <a:buNone/>
            </a:pPr>
            <a:r>
              <a:rPr lang="ru-RU" sz="2800" b="1" kern="1200" dirty="0" smtClean="0">
                <a:solidFill>
                  <a:srgbClr val="FF0000"/>
                </a:solidFill>
                <a:latin typeface="Cambria" pitchFamily="18" charset="0"/>
              </a:rPr>
              <a:t>Каждая выкуренная сигарета уносит </a:t>
            </a:r>
          </a:p>
          <a:p>
            <a:pPr marL="536575" indent="0" algn="ctr">
              <a:spcBef>
                <a:spcPts val="0"/>
              </a:spcBef>
              <a:buNone/>
            </a:pPr>
            <a:r>
              <a:rPr lang="ru-RU" sz="2800" b="1" kern="1200" dirty="0" smtClean="0">
                <a:solidFill>
                  <a:srgbClr val="FF0000"/>
                </a:solidFill>
                <a:latin typeface="Cambria" pitchFamily="18" charset="0"/>
              </a:rPr>
              <a:t>5 минут жизни!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1800" dirty="0" smtClean="0"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 eaLnBrk="1" hangingPunct="1">
              <a:buFontTx/>
              <a:buChar char="-"/>
            </a:pPr>
            <a:endParaRPr lang="ru-RU" sz="18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buFontTx/>
              <a:buChar char="-"/>
            </a:pPr>
            <a:endParaRPr lang="ru-RU" sz="1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79388" y="2420938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Clr>
                <a:schemeClr val="accent2"/>
              </a:buClr>
              <a:buFont typeface="Wingdings" pitchFamily="2" charset="2"/>
              <a:buNone/>
            </a:pPr>
            <a:endParaRPr lang="ru-RU" sz="2800"/>
          </a:p>
          <a:p>
            <a:pPr lvl="2">
              <a:buClr>
                <a:schemeClr val="accent2"/>
              </a:buClr>
              <a:buFont typeface="Wingdings" pitchFamily="2" charset="2"/>
              <a:buNone/>
            </a:pPr>
            <a:r>
              <a:rPr lang="ru-RU" sz="2800"/>
              <a:t> 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381000" y="457200"/>
            <a:ext cx="854871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449263" algn="just"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Птицы </a:t>
            </a:r>
            <a:r>
              <a:rPr lang="ru-RU" sz="2800" dirty="0">
                <a:latin typeface="Cambria" pitchFamily="18" charset="0"/>
              </a:rPr>
              <a:t>(воробьи, голуби) погибают, если к их клюву всего лишь поднести стеклянную палочку, смоченную </a:t>
            </a:r>
            <a:r>
              <a:rPr lang="ru-RU" sz="2800" dirty="0" smtClean="0">
                <a:latin typeface="Cambria" pitchFamily="18" charset="0"/>
              </a:rPr>
              <a:t>никотином.</a:t>
            </a:r>
            <a:endParaRPr lang="ru-RU" sz="28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latin typeface="Cambria" pitchFamily="18" charset="0"/>
            </a:endParaRPr>
          </a:p>
          <a:p>
            <a:pPr marL="1973263" lvl="2" indent="-449263" algn="just"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Кролик </a:t>
            </a:r>
            <a:r>
              <a:rPr lang="ru-RU" sz="2800" dirty="0">
                <a:latin typeface="Cambria" pitchFamily="18" charset="0"/>
              </a:rPr>
              <a:t>погибает от </a:t>
            </a:r>
            <a:r>
              <a:rPr lang="ru-RU" sz="2800" b="1" dirty="0" smtClean="0">
                <a:latin typeface="Cambria" pitchFamily="18" charset="0"/>
              </a:rPr>
              <a:t>¼</a:t>
            </a:r>
            <a:r>
              <a:rPr lang="ru-RU" sz="2800" dirty="0" smtClean="0">
                <a:latin typeface="Cambria" pitchFamily="18" charset="0"/>
              </a:rPr>
              <a:t> капли никотина;     </a:t>
            </a:r>
          </a:p>
          <a:p>
            <a:pPr marL="1973263" lvl="2" indent="-449263" algn="just"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собака – от </a:t>
            </a:r>
            <a:r>
              <a:rPr lang="ru-RU" sz="2800" b="1" dirty="0" smtClean="0">
                <a:latin typeface="Cambria" pitchFamily="18" charset="0"/>
              </a:rPr>
              <a:t>½</a:t>
            </a:r>
            <a:r>
              <a:rPr lang="ru-RU" sz="2800" dirty="0" smtClean="0">
                <a:latin typeface="Cambria" pitchFamily="18" charset="0"/>
              </a:rPr>
              <a:t> капли.</a:t>
            </a:r>
            <a:endParaRPr lang="ru-RU" sz="2800" dirty="0">
              <a:latin typeface="Cambria" pitchFamily="18" charset="0"/>
            </a:endParaRPr>
          </a:p>
          <a:p>
            <a:pPr marL="0" lvl="2">
              <a:buFont typeface="Arial" pitchFamily="34" charset="0"/>
              <a:buChar char="•"/>
            </a:pPr>
            <a:endParaRPr lang="ru-RU" sz="1400" b="1" dirty="0" smtClean="0">
              <a:latin typeface="Cambria" pitchFamily="18" charset="0"/>
            </a:endParaRPr>
          </a:p>
          <a:p>
            <a:pPr marL="0" lvl="2">
              <a:buFont typeface="Arial" pitchFamily="34" charset="0"/>
              <a:buChar char="•"/>
            </a:pPr>
            <a:endParaRPr lang="ru-RU" sz="1400" b="1" dirty="0" smtClean="0">
              <a:latin typeface="Cambria" pitchFamily="18" charset="0"/>
            </a:endParaRPr>
          </a:p>
          <a:p>
            <a:pPr marL="0" lvl="2">
              <a:buFont typeface="Arial" pitchFamily="34" charset="0"/>
              <a:buChar char="•"/>
            </a:pPr>
            <a:endParaRPr lang="ru-RU" sz="1400" b="1" dirty="0">
              <a:latin typeface="Cambria" pitchFamily="18" charset="0"/>
            </a:endParaRPr>
          </a:p>
          <a:p>
            <a:pPr marL="449263" lvl="2" indent="-449263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человека смертельная доза никотина составляет от 50 до 100 мг, 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449263" lvl="2" indent="-449263" algn="just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     или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2-3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капли!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  <a:p>
            <a:pPr marL="0" lvl="2"/>
            <a:endParaRPr lang="ru-RU" sz="2400" dirty="0">
              <a:latin typeface="Bookman Old Style" pitchFamily="18" charset="0"/>
            </a:endParaRPr>
          </a:p>
          <a:p>
            <a:pPr marL="0" lvl="2"/>
            <a:endParaRPr lang="ru-RU" sz="2400" dirty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714512" cy="1285884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1714512" cy="1285884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14686"/>
            <a:ext cx="1785950" cy="1291718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636"/>
            <a:ext cx="2309818" cy="1616873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071934" y="3000372"/>
            <a:ext cx="47863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latin typeface="Cambria" pitchFamily="18" charset="0"/>
              </a:rPr>
              <a:t>«Пассивный курильщик», </a:t>
            </a:r>
            <a:r>
              <a:rPr lang="ru-RU" sz="2800" dirty="0" smtClean="0">
                <a:latin typeface="Cambria" pitchFamily="18" charset="0"/>
              </a:rPr>
              <a:t> который </a:t>
            </a:r>
            <a:r>
              <a:rPr lang="ru-RU" sz="2800" b="1" dirty="0">
                <a:latin typeface="Cambria" pitchFamily="18" charset="0"/>
              </a:rPr>
              <a:t>в течение 1 часа </a:t>
            </a:r>
            <a:r>
              <a:rPr lang="ru-RU" sz="2800" dirty="0">
                <a:latin typeface="Cambria" pitchFamily="18" charset="0"/>
              </a:rPr>
              <a:t>находится в </a:t>
            </a:r>
            <a:r>
              <a:rPr lang="ru-RU" sz="2800" dirty="0" smtClean="0">
                <a:latin typeface="Cambria" pitchFamily="18" charset="0"/>
              </a:rPr>
              <a:t>помещении с </a:t>
            </a:r>
            <a:r>
              <a:rPr lang="ru-RU" sz="2800" dirty="0">
                <a:latin typeface="Cambria" pitchFamily="18" charset="0"/>
              </a:rPr>
              <a:t>активными курильщиками</a:t>
            </a:r>
            <a:r>
              <a:rPr lang="ru-RU" sz="2800" dirty="0" smtClean="0">
                <a:latin typeface="Cambria" pitchFamily="18" charset="0"/>
              </a:rPr>
              <a:t>, вдыхает </a:t>
            </a:r>
            <a:r>
              <a:rPr lang="ru-RU" sz="2800" dirty="0">
                <a:latin typeface="Cambria" pitchFamily="18" charset="0"/>
              </a:rPr>
              <a:t>такую дозу  дыма, которая равносильна </a:t>
            </a:r>
            <a:r>
              <a:rPr lang="ru-RU" sz="2800" dirty="0" smtClean="0">
                <a:latin typeface="Cambria" pitchFamily="18" charset="0"/>
              </a:rPr>
              <a:t>тому, если </a:t>
            </a:r>
            <a:r>
              <a:rPr lang="ru-RU" sz="2800" dirty="0">
                <a:latin typeface="Cambria" pitchFamily="18" charset="0"/>
              </a:rPr>
              <a:t>бы человек выкурил сигарету сам. </a:t>
            </a:r>
          </a:p>
        </p:txBody>
      </p:sp>
      <p:pic>
        <p:nvPicPr>
          <p:cNvPr id="16390" name="Picture 6" descr="iCARCV9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3633788" cy="290353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buFontTx/>
              <a:buNone/>
            </a:pPr>
            <a:r>
              <a:rPr lang="ru-RU" sz="2800" dirty="0" smtClean="0">
                <a:latin typeface="Cambria" pitchFamily="18" charset="0"/>
              </a:rPr>
              <a:t>Курящие подвергают опасности не только себя, но и окружающих людей. В медицине появился даже термин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«Пассивное курение».</a:t>
            </a:r>
          </a:p>
          <a:p>
            <a:pPr indent="363538" algn="just">
              <a:buFontTx/>
              <a:buNone/>
            </a:pPr>
            <a:r>
              <a:rPr lang="ru-RU" sz="2800" dirty="0" smtClean="0">
                <a:latin typeface="Cambria" pitchFamily="18" charset="0"/>
              </a:rPr>
              <a:t>В организме некурящих людей после пребывания в накуренном и непроветриваемом помещении определяется значительная концентрация никотина.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715435" cy="3071834"/>
          </a:xfrm>
        </p:spPr>
        <p:txBody>
          <a:bodyPr/>
          <a:lstStyle/>
          <a:p>
            <a:pPr marL="174625" indent="-174625" algn="just" eaLnBrk="1" hangingPunct="1">
              <a:spcBef>
                <a:spcPts val="0"/>
              </a:spcBef>
              <a:buFontTx/>
              <a:buNone/>
            </a:pPr>
            <a:r>
              <a:rPr lang="ru-RU" altLang="zh-CN" sz="2000" dirty="0" smtClean="0">
                <a:latin typeface="Cambria" pitchFamily="18" charset="0"/>
              </a:rPr>
              <a:t>          </a:t>
            </a:r>
            <a:r>
              <a:rPr lang="ru-RU" altLang="zh-CN" sz="2800" kern="1200" dirty="0" smtClean="0">
                <a:latin typeface="Cambria" pitchFamily="18" charset="0"/>
              </a:rPr>
              <a:t>Табачный дым не только вдыхается курильщиком, но и поступает в атмосферу. В воздух попадает половина дыма плюс тот, что выдыхает курящий. Вполне понятно, что такой воздух загрязнён никотином, окисью углерода, аммиаком, радиоактивными веществами и другими вредными компонентами.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zh-CN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dirty="0" smtClean="0">
                <a:latin typeface="Bookman Old Style" pitchFamily="18" charset="0"/>
              </a:rPr>
              <a:t>         </a:t>
            </a:r>
            <a:endParaRPr lang="ru-RU" sz="2000" dirty="0" smtClean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94" y="3214686"/>
            <a:ext cx="8801225" cy="3429023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6000792" cy="3429024"/>
          </a:xfrm>
        </p:spPr>
        <p:txBody>
          <a:bodyPr/>
          <a:lstStyle/>
          <a:p>
            <a:pPr marL="1588" indent="361950" algn="just" eaLnBrk="1" hangingPunct="1">
              <a:spcBef>
                <a:spcPts val="0"/>
              </a:spcBef>
              <a:buFontTx/>
              <a:buNone/>
            </a:pPr>
            <a:r>
              <a:rPr lang="ru-RU" altLang="zh-CN" sz="2800" kern="1200" dirty="0" smtClean="0">
                <a:latin typeface="Cambria" pitchFamily="18" charset="0"/>
              </a:rPr>
              <a:t>В помещении, где курят, загрязнённость воздуха может увеличиться </a:t>
            </a:r>
            <a:r>
              <a:rPr lang="ru-RU" altLang="zh-CN" sz="2800" b="1" kern="1200" dirty="0" smtClean="0">
                <a:latin typeface="Cambria" pitchFamily="18" charset="0"/>
              </a:rPr>
              <a:t>в 6 раз. </a:t>
            </a:r>
          </a:p>
          <a:p>
            <a:pPr marL="1588" indent="361950" algn="just" eaLnBrk="1" hangingPunct="1">
              <a:spcBef>
                <a:spcPts val="0"/>
              </a:spcBef>
              <a:buFontTx/>
              <a:buNone/>
            </a:pPr>
            <a:r>
              <a:rPr lang="ru-RU" altLang="zh-CN" sz="2800" kern="1200" dirty="0" smtClean="0">
                <a:latin typeface="Cambria" pitchFamily="18" charset="0"/>
              </a:rPr>
              <a:t>   </a:t>
            </a:r>
          </a:p>
          <a:p>
            <a:pPr marL="1588" indent="361950" algn="just" eaLnBrk="1" hangingPunct="1">
              <a:spcBef>
                <a:spcPts val="0"/>
              </a:spcBef>
              <a:buFontTx/>
              <a:buNone/>
            </a:pPr>
            <a:r>
              <a:rPr lang="ru-RU" altLang="zh-CN" sz="2800" kern="1200" dirty="0" smtClean="0">
                <a:latin typeface="Cambria" pitchFamily="18" charset="0"/>
              </a:rPr>
              <a:t> Люди, работающие в пропитанном сигаретным дымом учреждении, как бы выкуривают </a:t>
            </a:r>
            <a:r>
              <a:rPr lang="ru-RU" altLang="zh-CN" sz="2800" b="1" kern="1200" dirty="0" smtClean="0">
                <a:latin typeface="Cambria" pitchFamily="18" charset="0"/>
              </a:rPr>
              <a:t>до 20 сигарет </a:t>
            </a:r>
            <a:r>
              <a:rPr lang="ru-RU" altLang="zh-CN" sz="2800" kern="1200" dirty="0" smtClean="0">
                <a:latin typeface="Cambria" pitchFamily="18" charset="0"/>
              </a:rPr>
              <a:t>ежедневно. </a:t>
            </a:r>
            <a:endParaRPr lang="ru-RU" sz="2800" kern="1200" dirty="0" smtClean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00438"/>
            <a:ext cx="2166942" cy="303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214290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85728"/>
            <a:ext cx="3517456" cy="28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14.2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960</Words>
  <Application>Microsoft Office PowerPoint</Application>
  <PresentationFormat>Экран (4:3)</PresentationFormat>
  <Paragraphs>157</Paragraphs>
  <Slides>24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Диаграмма</vt:lpstr>
      <vt:lpstr>Презентация PowerPoint</vt:lpstr>
      <vt:lpstr>«Всякий курящий должен знать  и помнить, что он отравляет не только себя, но и других»                                                      Н.А. Семашко</vt:lpstr>
      <vt:lpstr>Презентация PowerPoint</vt:lpstr>
      <vt:lpstr>Презентация PowerPoint</vt:lpstr>
      <vt:lpstr>Опасность курения,  его последствия: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пассивного курения: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курят взрослые люди?</vt:lpstr>
      <vt:lpstr>Почему курят подростки?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Хочешь жить –   бросай курить!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http://www.psy.5igorsk.ru</dc:creator>
  <cp:lastModifiedBy>Ю</cp:lastModifiedBy>
  <cp:revision>126</cp:revision>
  <cp:lastPrinted>1601-01-01T00:00:00Z</cp:lastPrinted>
  <dcterms:created xsi:type="dcterms:W3CDTF">1601-01-01T00:00:00Z</dcterms:created>
  <dcterms:modified xsi:type="dcterms:W3CDTF">2012-04-22T13:35:19Z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